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1.xml" ContentType="application/vnd.openxmlformats-officedocument.presentationml.tags+xml"/>
  <Override PartName="/ppt/notesSlides/notesSlide18.xml" ContentType="application/vnd.openxmlformats-officedocument.presentationml.notesSlide+xml"/>
  <Override PartName="/ppt/tags/tag2.xml" ContentType="application/vnd.openxmlformats-officedocument.presentationml.tags+xml"/>
  <Override PartName="/ppt/notesSlides/notesSlide19.xml" ContentType="application/vnd.openxmlformats-officedocument.presentationml.notesSlide+xml"/>
  <Override PartName="/ppt/tags/tag3.xml" ContentType="application/vnd.openxmlformats-officedocument.presentationml.tags+xml"/>
  <Override PartName="/ppt/notesSlides/notesSlide20.xml" ContentType="application/vnd.openxmlformats-officedocument.presentationml.notesSlide+xml"/>
  <Override PartName="/ppt/tags/tag4.xml" ContentType="application/vnd.openxmlformats-officedocument.presentationml.tags+xml"/>
  <Override PartName="/ppt/notesSlides/notesSlide21.xml" ContentType="application/vnd.openxmlformats-officedocument.presentationml.notesSlide+xml"/>
  <Override PartName="/ppt/tags/tag5.xml" ContentType="application/vnd.openxmlformats-officedocument.presentationml.tags+xml"/>
  <Override PartName="/ppt/notesSlides/notesSlide22.xml" ContentType="application/vnd.openxmlformats-officedocument.presentationml.notesSlide+xml"/>
  <Override PartName="/ppt/tags/tag6.xml" ContentType="application/vnd.openxmlformats-officedocument.presentationml.tags+xml"/>
  <Override PartName="/ppt/notesSlides/notesSlide23.xml" ContentType="application/vnd.openxmlformats-officedocument.presentationml.notesSlide+xml"/>
  <Override PartName="/ppt/tags/tag7.xml" ContentType="application/vnd.openxmlformats-officedocument.presentationml.tag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tags/tag8.xml" ContentType="application/vnd.openxmlformats-officedocument.presentationml.tags+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935" r:id="rId4"/>
  </p:sldMasterIdLst>
  <p:notesMasterIdLst>
    <p:notesMasterId r:id="rId56"/>
  </p:notesMasterIdLst>
  <p:handoutMasterIdLst>
    <p:handoutMasterId r:id="rId57"/>
  </p:handoutMasterIdLst>
  <p:sldIdLst>
    <p:sldId id="256" r:id="rId5"/>
    <p:sldId id="1853" r:id="rId6"/>
    <p:sldId id="1880" r:id="rId7"/>
    <p:sldId id="1882" r:id="rId8"/>
    <p:sldId id="1881" r:id="rId9"/>
    <p:sldId id="1883" r:id="rId10"/>
    <p:sldId id="1872" r:id="rId11"/>
    <p:sldId id="1888" r:id="rId12"/>
    <p:sldId id="1887" r:id="rId13"/>
    <p:sldId id="1886" r:id="rId14"/>
    <p:sldId id="1885" r:id="rId15"/>
    <p:sldId id="1889" r:id="rId16"/>
    <p:sldId id="1891" r:id="rId17"/>
    <p:sldId id="1890" r:id="rId18"/>
    <p:sldId id="1892" r:id="rId19"/>
    <p:sldId id="1893" r:id="rId20"/>
    <p:sldId id="1894" r:id="rId21"/>
    <p:sldId id="1896" r:id="rId22"/>
    <p:sldId id="1899" r:id="rId23"/>
    <p:sldId id="1900" r:id="rId24"/>
    <p:sldId id="536" r:id="rId25"/>
    <p:sldId id="548" r:id="rId26"/>
    <p:sldId id="534" r:id="rId27"/>
    <p:sldId id="533" r:id="rId28"/>
    <p:sldId id="541" r:id="rId29"/>
    <p:sldId id="539" r:id="rId30"/>
    <p:sldId id="540" r:id="rId31"/>
    <p:sldId id="566" r:id="rId32"/>
    <p:sldId id="567" r:id="rId33"/>
    <p:sldId id="556" r:id="rId34"/>
    <p:sldId id="557" r:id="rId35"/>
    <p:sldId id="563" r:id="rId36"/>
    <p:sldId id="1884" r:id="rId37"/>
    <p:sldId id="1897" r:id="rId38"/>
    <p:sldId id="1898" r:id="rId39"/>
    <p:sldId id="1855" r:id="rId40"/>
    <p:sldId id="1864" r:id="rId41"/>
    <p:sldId id="1863" r:id="rId42"/>
    <p:sldId id="1867" r:id="rId43"/>
    <p:sldId id="1868" r:id="rId44"/>
    <p:sldId id="1865" r:id="rId45"/>
    <p:sldId id="1866" r:id="rId46"/>
    <p:sldId id="486" r:id="rId47"/>
    <p:sldId id="1869" r:id="rId48"/>
    <p:sldId id="1895" r:id="rId49"/>
    <p:sldId id="299" r:id="rId50"/>
    <p:sldId id="1878" r:id="rId51"/>
    <p:sldId id="611" r:id="rId52"/>
    <p:sldId id="1870" r:id="rId53"/>
    <p:sldId id="636" r:id="rId54"/>
    <p:sldId id="654" r:id="rId55"/>
  </p:sldIdLst>
  <p:sldSz cx="12188825" cy="6858000"/>
  <p:notesSz cx="7010400" cy="92964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888" userDrawn="1">
          <p15:clr>
            <a:srgbClr val="A4A3A4"/>
          </p15:clr>
        </p15:guide>
        <p15:guide id="2" pos="3839" userDrawn="1">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39C2F"/>
    <a:srgbClr val="C59C27"/>
    <a:srgbClr val="D13940"/>
    <a:srgbClr val="EF9A1A"/>
    <a:srgbClr val="907262"/>
    <a:srgbClr val="B3CD1F"/>
    <a:srgbClr val="43B1E5"/>
    <a:srgbClr val="00B8BB"/>
    <a:srgbClr val="426FB6"/>
    <a:srgbClr val="13AAB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164" autoAdjust="0"/>
    <p:restoredTop sz="96571" autoAdjust="0"/>
  </p:normalViewPr>
  <p:slideViewPr>
    <p:cSldViewPr snapToGrid="0" showGuides="1">
      <p:cViewPr varScale="1">
        <p:scale>
          <a:sx n="112" d="100"/>
          <a:sy n="112" d="100"/>
        </p:scale>
        <p:origin x="944" y="192"/>
      </p:cViewPr>
      <p:guideLst>
        <p:guide orient="horz" pos="888"/>
        <p:guide pos="3839"/>
      </p:guideLst>
    </p:cSldViewPr>
  </p:slid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55" d="100"/>
          <a:sy n="55" d="100"/>
        </p:scale>
        <p:origin x="-1472" y="-64"/>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presProps" Target="presProps.xml"/><Relationship Id="rId5" Type="http://schemas.openxmlformats.org/officeDocument/2006/relationships/slide" Target="slides/slide1.xml"/><Relationship Id="rId61" Type="http://schemas.openxmlformats.org/officeDocument/2006/relationships/tableStyles" Target="tableStyle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handoutMaster" Target="handoutMasters/handoutMaster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70338" y="0"/>
            <a:ext cx="3038475" cy="465138"/>
          </a:xfrm>
          <a:prstGeom prst="rect">
            <a:avLst/>
          </a:prstGeom>
        </p:spPr>
        <p:txBody>
          <a:bodyPr vert="horz" lIns="91440" tIns="45720" rIns="91440" bIns="45720" rtlCol="0"/>
          <a:lstStyle>
            <a:lvl1pPr algn="r">
              <a:defRPr sz="1200"/>
            </a:lvl1pPr>
          </a:lstStyle>
          <a:p>
            <a:fld id="{0B842F42-2CE9-4E35-95C1-410DC08A50B1}" type="datetimeFigureOut">
              <a:rPr lang="en-US" smtClean="0"/>
              <a:t>6/12/24</a:t>
            </a:fld>
            <a:endParaRPr lang="en-US"/>
          </a:p>
        </p:txBody>
      </p:sp>
      <p:sp>
        <p:nvSpPr>
          <p:cNvPr id="4" name="Footer Placeholder 3"/>
          <p:cNvSpPr>
            <a:spLocks noGrp="1"/>
          </p:cNvSpPr>
          <p:nvPr>
            <p:ph type="ftr" sz="quarter" idx="2"/>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70338" y="8829675"/>
            <a:ext cx="3038475" cy="465138"/>
          </a:xfrm>
          <a:prstGeom prst="rect">
            <a:avLst/>
          </a:prstGeom>
        </p:spPr>
        <p:txBody>
          <a:bodyPr vert="horz" lIns="91440" tIns="45720" rIns="91440" bIns="45720" rtlCol="0" anchor="b"/>
          <a:lstStyle>
            <a:lvl1pPr algn="r">
              <a:defRPr sz="1200"/>
            </a:lvl1pPr>
          </a:lstStyle>
          <a:p>
            <a:fld id="{26F2E89A-4FDF-4617-8DDF-BE2769EE821E}" type="slidenum">
              <a:rPr lang="en-US" smtClean="0"/>
              <a:t>‹#›</a:t>
            </a:fld>
            <a:endParaRPr lang="en-US"/>
          </a:p>
        </p:txBody>
      </p:sp>
    </p:spTree>
    <p:extLst>
      <p:ext uri="{BB962C8B-B14F-4D97-AF65-F5344CB8AC3E}">
        <p14:creationId xmlns:p14="http://schemas.microsoft.com/office/powerpoint/2010/main" val="25792619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5138"/>
          </a:xfrm>
          <a:prstGeom prst="rect">
            <a:avLst/>
          </a:prstGeom>
        </p:spPr>
        <p:txBody>
          <a:bodyPr vert="horz" lIns="91440" tIns="45720" rIns="91440" bIns="45720" rtlCol="0"/>
          <a:lstStyle>
            <a:lvl1pPr algn="r">
              <a:defRPr sz="1200"/>
            </a:lvl1pPr>
          </a:lstStyle>
          <a:p>
            <a:fld id="{6F282904-F315-4730-8D91-37D99E141A6F}" type="datetimeFigureOut">
              <a:rPr lang="en-US" smtClean="0"/>
              <a:t>6/12/24</a:t>
            </a:fld>
            <a:endParaRPr lang="en-US"/>
          </a:p>
        </p:txBody>
      </p:sp>
      <p:sp>
        <p:nvSpPr>
          <p:cNvPr id="4" name="Slide Image Placeholder 3"/>
          <p:cNvSpPr>
            <a:spLocks noGrp="1" noRot="1" noChangeAspect="1"/>
          </p:cNvSpPr>
          <p:nvPr>
            <p:ph type="sldImg" idx="2"/>
          </p:nvPr>
        </p:nvSpPr>
        <p:spPr>
          <a:xfrm>
            <a:off x="407988" y="696913"/>
            <a:ext cx="6194425" cy="34861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16425"/>
            <a:ext cx="5607050" cy="4183063"/>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5138"/>
          </a:xfrm>
          <a:prstGeom prst="rect">
            <a:avLst/>
          </a:prstGeom>
        </p:spPr>
        <p:txBody>
          <a:bodyPr vert="horz" lIns="91440" tIns="45720" rIns="91440" bIns="45720" rtlCol="0" anchor="b"/>
          <a:lstStyle>
            <a:lvl1pPr algn="r">
              <a:defRPr sz="1200"/>
            </a:lvl1pPr>
          </a:lstStyle>
          <a:p>
            <a:fld id="{54E672D7-8E2D-4611-973D-F4591A707C34}" type="slidenum">
              <a:rPr lang="en-US" smtClean="0"/>
              <a:t>‹#›</a:t>
            </a:fld>
            <a:endParaRPr lang="en-US"/>
          </a:p>
        </p:txBody>
      </p:sp>
    </p:spTree>
    <p:extLst>
      <p:ext uri="{BB962C8B-B14F-4D97-AF65-F5344CB8AC3E}">
        <p14:creationId xmlns:p14="http://schemas.microsoft.com/office/powerpoint/2010/main" val="17013578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7</a:t>
            </a:fld>
            <a:endParaRPr lang="en-US"/>
          </a:p>
        </p:txBody>
      </p:sp>
    </p:spTree>
    <p:extLst>
      <p:ext uri="{BB962C8B-B14F-4D97-AF65-F5344CB8AC3E}">
        <p14:creationId xmlns:p14="http://schemas.microsoft.com/office/powerpoint/2010/main" val="39876822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20</a:t>
            </a:fld>
            <a:endParaRPr lang="en-US"/>
          </a:p>
        </p:txBody>
      </p:sp>
    </p:spTree>
    <p:extLst>
      <p:ext uri="{BB962C8B-B14F-4D97-AF65-F5344CB8AC3E}">
        <p14:creationId xmlns:p14="http://schemas.microsoft.com/office/powerpoint/2010/main" val="10541254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Update example to use GitLab? Should we even have this part? Stress getting things generally in order so they are adaptable to ECP CI.</a:t>
            </a:r>
          </a:p>
        </p:txBody>
      </p:sp>
      <p:sp>
        <p:nvSpPr>
          <p:cNvPr id="4" name="Slide Number Placeholder 3"/>
          <p:cNvSpPr>
            <a:spLocks noGrp="1"/>
          </p:cNvSpPr>
          <p:nvPr>
            <p:ph type="sldNum" sz="quarter" idx="5"/>
          </p:nvPr>
        </p:nvSpPr>
        <p:spPr/>
        <p:txBody>
          <a:bodyPr/>
          <a:lstStyle/>
          <a:p>
            <a:fld id="{54E672D7-8E2D-4611-973D-F4591A707C34}" type="slidenum">
              <a:rPr lang="en-US" smtClean="0"/>
              <a:t>27</a:t>
            </a:fld>
            <a:endParaRPr lang="en-US" dirty="0"/>
          </a:p>
        </p:txBody>
      </p:sp>
    </p:spTree>
    <p:extLst>
      <p:ext uri="{BB962C8B-B14F-4D97-AF65-F5344CB8AC3E}">
        <p14:creationId xmlns:p14="http://schemas.microsoft.com/office/powerpoint/2010/main" val="26528454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Update example to use GitLab? Should we even have this part? Stress getting things generally in order so they are adaptable to ECP CI.</a:t>
            </a:r>
          </a:p>
        </p:txBody>
      </p:sp>
      <p:sp>
        <p:nvSpPr>
          <p:cNvPr id="4" name="Slide Number Placeholder 3"/>
          <p:cNvSpPr>
            <a:spLocks noGrp="1"/>
          </p:cNvSpPr>
          <p:nvPr>
            <p:ph type="sldNum" sz="quarter" idx="5"/>
          </p:nvPr>
        </p:nvSpPr>
        <p:spPr/>
        <p:txBody>
          <a:bodyPr/>
          <a:lstStyle/>
          <a:p>
            <a:fld id="{54E672D7-8E2D-4611-973D-F4591A707C34}" type="slidenum">
              <a:rPr lang="en-US" smtClean="0"/>
              <a:t>28</a:t>
            </a:fld>
            <a:endParaRPr lang="en-US" dirty="0"/>
          </a:p>
        </p:txBody>
      </p:sp>
    </p:spTree>
    <p:extLst>
      <p:ext uri="{BB962C8B-B14F-4D97-AF65-F5344CB8AC3E}">
        <p14:creationId xmlns:p14="http://schemas.microsoft.com/office/powerpoint/2010/main" val="16908970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Consider dropping this slide?</a:t>
            </a:r>
          </a:p>
        </p:txBody>
      </p:sp>
      <p:sp>
        <p:nvSpPr>
          <p:cNvPr id="4" name="Slide Number Placeholder 3"/>
          <p:cNvSpPr>
            <a:spLocks noGrp="1"/>
          </p:cNvSpPr>
          <p:nvPr>
            <p:ph type="sldNum" sz="quarter" idx="5"/>
          </p:nvPr>
        </p:nvSpPr>
        <p:spPr/>
        <p:txBody>
          <a:bodyPr/>
          <a:lstStyle/>
          <a:p>
            <a:fld id="{54E672D7-8E2D-4611-973D-F4591A707C34}" type="slidenum">
              <a:rPr lang="en-US" smtClean="0"/>
              <a:t>29</a:t>
            </a:fld>
            <a:endParaRPr lang="en-US" dirty="0"/>
          </a:p>
        </p:txBody>
      </p:sp>
    </p:spTree>
    <p:extLst>
      <p:ext uri="{BB962C8B-B14F-4D97-AF65-F5344CB8AC3E}">
        <p14:creationId xmlns:p14="http://schemas.microsoft.com/office/powerpoint/2010/main" val="29891102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32</a:t>
            </a:fld>
            <a:endParaRPr lang="en-US"/>
          </a:p>
        </p:txBody>
      </p:sp>
    </p:spTree>
    <p:extLst>
      <p:ext uri="{BB962C8B-B14F-4D97-AF65-F5344CB8AC3E}">
        <p14:creationId xmlns:p14="http://schemas.microsoft.com/office/powerpoint/2010/main" val="15013622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33</a:t>
            </a:fld>
            <a:endParaRPr lang="en-US"/>
          </a:p>
        </p:txBody>
      </p:sp>
    </p:spTree>
    <p:extLst>
      <p:ext uri="{BB962C8B-B14F-4D97-AF65-F5344CB8AC3E}">
        <p14:creationId xmlns:p14="http://schemas.microsoft.com/office/powerpoint/2010/main" val="2359543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34</a:t>
            </a:fld>
            <a:endParaRPr lang="en-US"/>
          </a:p>
        </p:txBody>
      </p:sp>
    </p:spTree>
    <p:extLst>
      <p:ext uri="{BB962C8B-B14F-4D97-AF65-F5344CB8AC3E}">
        <p14:creationId xmlns:p14="http://schemas.microsoft.com/office/powerpoint/2010/main" val="11945580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35</a:t>
            </a:fld>
            <a:endParaRPr lang="en-US"/>
          </a:p>
        </p:txBody>
      </p:sp>
    </p:spTree>
    <p:extLst>
      <p:ext uri="{BB962C8B-B14F-4D97-AF65-F5344CB8AC3E}">
        <p14:creationId xmlns:p14="http://schemas.microsoft.com/office/powerpoint/2010/main" val="38713508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Once those basic unit tests are done, we can create a unit test at the next level.  Here, the </a:t>
            </a:r>
            <a:r>
              <a:rPr lang="en-US" sz="1200" kern="1200" dirty="0" err="1">
                <a:solidFill>
                  <a:schemeClr val="tx1"/>
                </a:solidFill>
                <a:effectLst/>
                <a:latin typeface="+mn-lt"/>
                <a:ea typeface="+mn-ea"/>
                <a:cs typeface="+mn-cs"/>
              </a:rPr>
              <a:t>Sedov</a:t>
            </a:r>
            <a:r>
              <a:rPr lang="en-US" sz="1200" kern="1200" dirty="0">
                <a:solidFill>
                  <a:schemeClr val="tx1"/>
                </a:solidFill>
                <a:effectLst/>
                <a:latin typeface="+mn-lt"/>
                <a:ea typeface="+mn-ea"/>
                <a:cs typeface="+mn-cs"/>
              </a:rPr>
              <a:t> blast wave is simulated using the cell grid and equation of state previously tested.  The </a:t>
            </a:r>
            <a:r>
              <a:rPr lang="en-US" sz="1200" kern="1200" dirty="0" err="1">
                <a:solidFill>
                  <a:schemeClr val="tx1"/>
                </a:solidFill>
                <a:effectLst/>
                <a:latin typeface="+mn-lt"/>
                <a:ea typeface="+mn-ea"/>
                <a:cs typeface="+mn-cs"/>
              </a:rPr>
              <a:t>Sedov</a:t>
            </a:r>
            <a:r>
              <a:rPr lang="en-US" sz="1200" kern="1200" dirty="0">
                <a:solidFill>
                  <a:schemeClr val="tx1"/>
                </a:solidFill>
                <a:effectLst/>
                <a:latin typeface="+mn-lt"/>
                <a:ea typeface="+mn-ea"/>
                <a:cs typeface="+mn-cs"/>
              </a:rPr>
              <a:t> wave has a known analytical solution, which provides an error estimate for the implementation.  Out-of-tolerance errors at this stage indicate a problem specific to hydrodynamics, since the cells and equation of state are already tested.  In addition, plotting errors vs. space and time helps to train graduate students.</a:t>
            </a:r>
          </a:p>
        </p:txBody>
      </p:sp>
      <p:sp>
        <p:nvSpPr>
          <p:cNvPr id="4" name="Slide Number Placeholder 3"/>
          <p:cNvSpPr>
            <a:spLocks noGrp="1"/>
          </p:cNvSpPr>
          <p:nvPr>
            <p:ph type="sldNum" sz="quarter" idx="5"/>
          </p:nvPr>
        </p:nvSpPr>
        <p:spPr/>
        <p:txBody>
          <a:bodyPr/>
          <a:lstStyle/>
          <a:p>
            <a:fld id="{54E672D7-8E2D-4611-973D-F4591A707C34}" type="slidenum">
              <a:rPr lang="en-US" smtClean="0"/>
              <a:t>36</a:t>
            </a:fld>
            <a:endParaRPr lang="en-US"/>
          </a:p>
        </p:txBody>
      </p:sp>
    </p:spTree>
    <p:extLst>
      <p:ext uri="{BB962C8B-B14F-4D97-AF65-F5344CB8AC3E}">
        <p14:creationId xmlns:p14="http://schemas.microsoft.com/office/powerpoint/2010/main" val="29812165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4E672D7-8E2D-4611-973D-F4591A707C34}" type="slidenum">
              <a:rPr lang="en-US" smtClean="0"/>
              <a:t>37</a:t>
            </a:fld>
            <a:endParaRPr lang="en-US"/>
          </a:p>
        </p:txBody>
      </p:sp>
    </p:spTree>
    <p:extLst>
      <p:ext uri="{BB962C8B-B14F-4D97-AF65-F5344CB8AC3E}">
        <p14:creationId xmlns:p14="http://schemas.microsoft.com/office/powerpoint/2010/main" val="41460541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8</a:t>
            </a:fld>
            <a:endParaRPr lang="en-US"/>
          </a:p>
        </p:txBody>
      </p:sp>
    </p:spTree>
    <p:extLst>
      <p:ext uri="{BB962C8B-B14F-4D97-AF65-F5344CB8AC3E}">
        <p14:creationId xmlns:p14="http://schemas.microsoft.com/office/powerpoint/2010/main" val="42351423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t>
            </a:r>
          </a:p>
        </p:txBody>
      </p:sp>
      <p:sp>
        <p:nvSpPr>
          <p:cNvPr id="4" name="Slide Number Placeholder 3"/>
          <p:cNvSpPr>
            <a:spLocks noGrp="1"/>
          </p:cNvSpPr>
          <p:nvPr>
            <p:ph type="sldNum" sz="quarter" idx="5"/>
          </p:nvPr>
        </p:nvSpPr>
        <p:spPr/>
        <p:txBody>
          <a:bodyPr/>
          <a:lstStyle/>
          <a:p>
            <a:fld id="{54E672D7-8E2D-4611-973D-F4591A707C34}" type="slidenum">
              <a:rPr lang="en-US" smtClean="0"/>
              <a:t>38</a:t>
            </a:fld>
            <a:endParaRPr lang="en-US"/>
          </a:p>
        </p:txBody>
      </p:sp>
    </p:spTree>
    <p:extLst>
      <p:ext uri="{BB962C8B-B14F-4D97-AF65-F5344CB8AC3E}">
        <p14:creationId xmlns:p14="http://schemas.microsoft.com/office/powerpoint/2010/main" val="39447562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t>
            </a:r>
          </a:p>
        </p:txBody>
      </p:sp>
      <p:sp>
        <p:nvSpPr>
          <p:cNvPr id="4" name="Slide Number Placeholder 3"/>
          <p:cNvSpPr>
            <a:spLocks noGrp="1"/>
          </p:cNvSpPr>
          <p:nvPr>
            <p:ph type="sldNum" sz="quarter" idx="5"/>
          </p:nvPr>
        </p:nvSpPr>
        <p:spPr/>
        <p:txBody>
          <a:bodyPr/>
          <a:lstStyle/>
          <a:p>
            <a:fld id="{54E672D7-8E2D-4611-973D-F4591A707C34}" type="slidenum">
              <a:rPr lang="en-US" smtClean="0"/>
              <a:t>39</a:t>
            </a:fld>
            <a:endParaRPr lang="en-US"/>
          </a:p>
        </p:txBody>
      </p:sp>
    </p:spTree>
    <p:extLst>
      <p:ext uri="{BB962C8B-B14F-4D97-AF65-F5344CB8AC3E}">
        <p14:creationId xmlns:p14="http://schemas.microsoft.com/office/powerpoint/2010/main" val="23992059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t>
            </a:r>
          </a:p>
        </p:txBody>
      </p:sp>
      <p:sp>
        <p:nvSpPr>
          <p:cNvPr id="4" name="Slide Number Placeholder 3"/>
          <p:cNvSpPr>
            <a:spLocks noGrp="1"/>
          </p:cNvSpPr>
          <p:nvPr>
            <p:ph type="sldNum" sz="quarter" idx="5"/>
          </p:nvPr>
        </p:nvSpPr>
        <p:spPr/>
        <p:txBody>
          <a:bodyPr/>
          <a:lstStyle/>
          <a:p>
            <a:fld id="{54E672D7-8E2D-4611-973D-F4591A707C34}" type="slidenum">
              <a:rPr lang="en-US" smtClean="0"/>
              <a:t>40</a:t>
            </a:fld>
            <a:endParaRPr lang="en-US"/>
          </a:p>
        </p:txBody>
      </p:sp>
    </p:spTree>
    <p:extLst>
      <p:ext uri="{BB962C8B-B14F-4D97-AF65-F5344CB8AC3E}">
        <p14:creationId xmlns:p14="http://schemas.microsoft.com/office/powerpoint/2010/main" val="326911895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t>
            </a:r>
          </a:p>
        </p:txBody>
      </p:sp>
      <p:sp>
        <p:nvSpPr>
          <p:cNvPr id="4" name="Slide Number Placeholder 3"/>
          <p:cNvSpPr>
            <a:spLocks noGrp="1"/>
          </p:cNvSpPr>
          <p:nvPr>
            <p:ph type="sldNum" sz="quarter" idx="5"/>
          </p:nvPr>
        </p:nvSpPr>
        <p:spPr/>
        <p:txBody>
          <a:bodyPr/>
          <a:lstStyle/>
          <a:p>
            <a:fld id="{54E672D7-8E2D-4611-973D-F4591A707C34}" type="slidenum">
              <a:rPr lang="en-US" smtClean="0"/>
              <a:t>41</a:t>
            </a:fld>
            <a:endParaRPr lang="en-US"/>
          </a:p>
        </p:txBody>
      </p:sp>
    </p:spTree>
    <p:extLst>
      <p:ext uri="{BB962C8B-B14F-4D97-AF65-F5344CB8AC3E}">
        <p14:creationId xmlns:p14="http://schemas.microsoft.com/office/powerpoint/2010/main" val="51111024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t>
            </a:r>
          </a:p>
        </p:txBody>
      </p:sp>
      <p:sp>
        <p:nvSpPr>
          <p:cNvPr id="4" name="Slide Number Placeholder 3"/>
          <p:cNvSpPr>
            <a:spLocks noGrp="1"/>
          </p:cNvSpPr>
          <p:nvPr>
            <p:ph type="sldNum" sz="quarter" idx="5"/>
          </p:nvPr>
        </p:nvSpPr>
        <p:spPr/>
        <p:txBody>
          <a:bodyPr/>
          <a:lstStyle/>
          <a:p>
            <a:fld id="{54E672D7-8E2D-4611-973D-F4591A707C34}" type="slidenum">
              <a:rPr lang="en-US" smtClean="0"/>
              <a:t>42</a:t>
            </a:fld>
            <a:endParaRPr lang="en-US"/>
          </a:p>
        </p:txBody>
      </p:sp>
    </p:spTree>
    <p:extLst>
      <p:ext uri="{BB962C8B-B14F-4D97-AF65-F5344CB8AC3E}">
        <p14:creationId xmlns:p14="http://schemas.microsoft.com/office/powerpoint/2010/main" val="310748143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4E672D7-8E2D-4611-973D-F4591A707C34}" type="slidenum">
              <a:rPr lang="en-US" smtClean="0"/>
              <a:t>43</a:t>
            </a:fld>
            <a:endParaRPr lang="en-US"/>
          </a:p>
        </p:txBody>
      </p:sp>
    </p:spTree>
    <p:extLst>
      <p:ext uri="{BB962C8B-B14F-4D97-AF65-F5344CB8AC3E}">
        <p14:creationId xmlns:p14="http://schemas.microsoft.com/office/powerpoint/2010/main" val="117937097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t>
            </a:r>
          </a:p>
        </p:txBody>
      </p:sp>
      <p:sp>
        <p:nvSpPr>
          <p:cNvPr id="4" name="Slide Number Placeholder 3"/>
          <p:cNvSpPr>
            <a:spLocks noGrp="1"/>
          </p:cNvSpPr>
          <p:nvPr>
            <p:ph type="sldNum" sz="quarter" idx="5"/>
          </p:nvPr>
        </p:nvSpPr>
        <p:spPr/>
        <p:txBody>
          <a:bodyPr/>
          <a:lstStyle/>
          <a:p>
            <a:fld id="{54E672D7-8E2D-4611-973D-F4591A707C34}" type="slidenum">
              <a:rPr lang="en-US" smtClean="0"/>
              <a:t>44</a:t>
            </a:fld>
            <a:endParaRPr lang="en-US"/>
          </a:p>
        </p:txBody>
      </p:sp>
    </p:spTree>
    <p:extLst>
      <p:ext uri="{BB962C8B-B14F-4D97-AF65-F5344CB8AC3E}">
        <p14:creationId xmlns:p14="http://schemas.microsoft.com/office/powerpoint/2010/main" val="427984834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t>
            </a:r>
          </a:p>
        </p:txBody>
      </p:sp>
      <p:sp>
        <p:nvSpPr>
          <p:cNvPr id="4" name="Slide Number Placeholder 3"/>
          <p:cNvSpPr>
            <a:spLocks noGrp="1"/>
          </p:cNvSpPr>
          <p:nvPr>
            <p:ph type="sldNum" sz="quarter" idx="5"/>
          </p:nvPr>
        </p:nvSpPr>
        <p:spPr/>
        <p:txBody>
          <a:bodyPr/>
          <a:lstStyle/>
          <a:p>
            <a:fld id="{54E672D7-8E2D-4611-973D-F4591A707C34}" type="slidenum">
              <a:rPr lang="en-US" smtClean="0"/>
              <a:t>45</a:t>
            </a:fld>
            <a:endParaRPr lang="en-US"/>
          </a:p>
        </p:txBody>
      </p:sp>
    </p:spTree>
    <p:extLst>
      <p:ext uri="{BB962C8B-B14F-4D97-AF65-F5344CB8AC3E}">
        <p14:creationId xmlns:p14="http://schemas.microsoft.com/office/powerpoint/2010/main" val="138666181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Here's an example from the E3SM code, the </a:t>
            </a:r>
            <a:r>
              <a:rPr lang="en-US" sz="1200" kern="1200" dirty="0" err="1">
                <a:solidFill>
                  <a:schemeClr val="tx1"/>
                </a:solidFill>
                <a:effectLst/>
                <a:latin typeface="+mn-lt"/>
                <a:ea typeface="+mn-ea"/>
                <a:cs typeface="+mn-cs"/>
              </a:rPr>
              <a:t>Exascale</a:t>
            </a:r>
            <a:r>
              <a:rPr lang="en-US" sz="1200" kern="1200" dirty="0">
                <a:solidFill>
                  <a:schemeClr val="tx1"/>
                </a:solidFill>
                <a:effectLst/>
                <a:latin typeface="+mn-lt"/>
                <a:ea typeface="+mn-ea"/>
                <a:cs typeface="+mn-cs"/>
              </a:rPr>
              <a:t> Earth System Model.  Although advanced now, it originated in a combination of Fortran codes dealing with various aspects of climate modeling.  The project came together from a collection of independent projects and development practices. They imposed structure on the code through the use of Fortran modules. However, the focus was on running whole models, so their architecture and testing strategies evolved to work with that goal. That led to an unforeseen difficulty. For several sections of the code, even the simplest modification would take running the entire model to test. This meant enqueuing the job in a batch queue that would take non-trivial amount of time to run. What was missing was granular testing. And it wasn’t easy to separate out code sections for testing independently because one Fortran module gets data from another, that in turn gets data from yet another and so on … This is an example of a methodology used to generate an independent test for a code section. </a:t>
            </a:r>
          </a:p>
          <a:p>
            <a:endParaRPr lang="en-US" sz="1200" kern="1200" dirty="0">
              <a:solidFill>
                <a:schemeClr val="tx1"/>
              </a:solidFill>
              <a:effectLst/>
              <a:latin typeface="+mn-lt"/>
              <a:ea typeface="+mn-ea"/>
              <a:cs typeface="+mn-cs"/>
            </a:endParaRPr>
          </a:p>
          <a:p>
            <a:pPr marL="228600" indent="-228600">
              <a:buAutoNum type="alphaLcParenR"/>
            </a:pPr>
            <a:r>
              <a:rPr lang="en-US" sz="1200" kern="1200" dirty="0">
                <a:solidFill>
                  <a:schemeClr val="tx1"/>
                </a:solidFill>
                <a:effectLst/>
                <a:latin typeface="+mn-lt"/>
                <a:ea typeface="+mn-ea"/>
                <a:cs typeface="+mn-cs"/>
              </a:rPr>
              <a:t>Review the dependencies. Here the model needs to be at a certain ”state” to invoke the target code.</a:t>
            </a:r>
          </a:p>
          <a:p>
            <a:pPr marL="228600" indent="-228600">
              <a:buAutoNum type="alphaLcParenR"/>
            </a:pPr>
            <a:r>
              <a:rPr lang="en-US" sz="1200" kern="1200" dirty="0">
                <a:solidFill>
                  <a:schemeClr val="tx1"/>
                </a:solidFill>
                <a:effectLst/>
                <a:latin typeface="+mn-lt"/>
                <a:ea typeface="+mn-ea"/>
                <a:cs typeface="+mn-cs"/>
              </a:rPr>
              <a:t>Look for dependencies on Fortran data modules that are outside the sub-tree containing the source code for this section</a:t>
            </a:r>
          </a:p>
          <a:p>
            <a:pPr marL="228600" indent="-228600">
              <a:buAutoNum type="alphaLcParenR"/>
            </a:pPr>
            <a:r>
              <a:rPr lang="en-US" sz="1200" kern="1200" dirty="0">
                <a:solidFill>
                  <a:schemeClr val="tx1"/>
                </a:solidFill>
                <a:effectLst/>
                <a:latin typeface="+mn-lt"/>
                <a:ea typeface="+mn-ea"/>
                <a:cs typeface="+mn-cs"/>
              </a:rPr>
              <a:t>For each of the data modules determine where the dependencies can be pruned. </a:t>
            </a:r>
          </a:p>
          <a:p>
            <a:r>
              <a:rPr lang="en-US" sz="1200" kern="1200" dirty="0">
                <a:solidFill>
                  <a:schemeClr val="tx1"/>
                </a:solidFill>
                <a:effectLst/>
                <a:latin typeface="+mn-lt"/>
                <a:ea typeface="+mn-ea"/>
                <a:cs typeface="+mn-cs"/>
              </a:rPr>
              <a:t>d) Run the full model and capture the “state” just before the invocation of the target section.</a:t>
            </a:r>
          </a:p>
          <a:p>
            <a:r>
              <a:rPr lang="en-US" sz="1200" kern="1200" dirty="0">
                <a:solidFill>
                  <a:schemeClr val="tx1"/>
                </a:solidFill>
                <a:effectLst/>
                <a:latin typeface="+mn-lt"/>
                <a:ea typeface="+mn-ea"/>
                <a:cs typeface="+mn-cs"/>
              </a:rPr>
              <a:t>e) Create a separate working directory for the test</a:t>
            </a:r>
          </a:p>
          <a:p>
            <a:r>
              <a:rPr lang="en-US" sz="1200" kern="1200" dirty="0">
                <a:solidFill>
                  <a:schemeClr val="tx1"/>
                </a:solidFill>
                <a:effectLst/>
                <a:latin typeface="+mn-lt"/>
                <a:ea typeface="+mn-ea"/>
                <a:cs typeface="+mn-cs"/>
              </a:rPr>
              <a:t>f) In this working area create soft links to the files that have dependencies</a:t>
            </a:r>
          </a:p>
          <a:p>
            <a:r>
              <a:rPr lang="en-US" sz="1200" kern="1200" dirty="0">
                <a:solidFill>
                  <a:schemeClr val="tx1"/>
                </a:solidFill>
                <a:effectLst/>
                <a:latin typeface="+mn-lt"/>
                <a:ea typeface="+mn-ea"/>
                <a:cs typeface="+mn-cs"/>
              </a:rPr>
              <a:t>g) Where the dependence is to be pruned create a copy of the corresponding file in the working area and modify it as needed.</a:t>
            </a:r>
          </a:p>
          <a:p>
            <a:r>
              <a:rPr lang="en-US" sz="1200" kern="1200" dirty="0">
                <a:solidFill>
                  <a:schemeClr val="tx1"/>
                </a:solidFill>
                <a:effectLst/>
                <a:latin typeface="+mn-lt"/>
                <a:ea typeface="+mn-ea"/>
                <a:cs typeface="+mn-cs"/>
              </a:rPr>
              <a:t>e) Create a test driver to load the state and exercise the unit.</a:t>
            </a:r>
          </a:p>
          <a:p>
            <a:r>
              <a:rPr lang="en-US" sz="1200" kern="1200" dirty="0">
                <a:solidFill>
                  <a:schemeClr val="tx1"/>
                </a:solidFill>
                <a:effectLst/>
                <a:latin typeface="+mn-lt"/>
                <a:ea typeface="+mn-ea"/>
                <a:cs typeface="+mn-cs"/>
              </a:rPr>
              <a:t>d) If extra functions from the code were accessed, these were </a:t>
            </a:r>
            <a:r>
              <a:rPr lang="en-US" sz="1200" kern="1200" dirty="0" err="1">
                <a:solidFill>
                  <a:schemeClr val="tx1"/>
                </a:solidFill>
                <a:effectLst/>
                <a:latin typeface="+mn-lt"/>
                <a:ea typeface="+mn-ea"/>
                <a:cs typeface="+mn-cs"/>
              </a:rPr>
              <a:t>sym</a:t>
            </a:r>
            <a:r>
              <a:rPr lang="en-US" sz="1200" kern="1200" dirty="0">
                <a:solidFill>
                  <a:schemeClr val="tx1"/>
                </a:solidFill>
                <a:effectLst/>
                <a:latin typeface="+mn-lt"/>
                <a:ea typeface="+mn-ea"/>
                <a:cs typeface="+mn-cs"/>
              </a:rPr>
              <a:t>-linked into the test directory.  Here, the branch at the right represents some helper functions that can be imported easily.</a:t>
            </a:r>
          </a:p>
          <a:p>
            <a:r>
              <a:rPr lang="en-US" sz="1200" kern="1200" dirty="0">
                <a:solidFill>
                  <a:schemeClr val="tx1"/>
                </a:solidFill>
                <a:effectLst/>
                <a:latin typeface="+mn-lt"/>
                <a:ea typeface="+mn-ea"/>
                <a:cs typeface="+mn-cs"/>
              </a:rPr>
              <a:t>e) That doesn't always work.  The red dot represents a module with lots of dependencies - not needed for this test.  In these cases, the module was modified to remove unnecessary dependencies.</a:t>
            </a:r>
          </a:p>
          <a:p>
            <a:r>
              <a:rPr lang="en-US" sz="1200" kern="1200" dirty="0">
                <a:solidFill>
                  <a:schemeClr val="tx1"/>
                </a:solidFill>
                <a:effectLst/>
                <a:latin typeface="+mn-lt"/>
                <a:ea typeface="+mn-ea"/>
                <a:cs typeface="+mn-cs"/>
              </a:rPr>
              <a:t>f) With all the code dependencies sorted out, the test driver itself becomes an isolated unit.  For this example, the original test took hours to run through the batch queue of a cluster.  The new unit test ran in 20 seconds on a developer's laptop.</a:t>
            </a:r>
          </a:p>
        </p:txBody>
      </p:sp>
      <p:sp>
        <p:nvSpPr>
          <p:cNvPr id="4" name="Slide Number Placeholder 3"/>
          <p:cNvSpPr>
            <a:spLocks noGrp="1"/>
          </p:cNvSpPr>
          <p:nvPr>
            <p:ph type="sldNum" sz="quarter" idx="5"/>
          </p:nvPr>
        </p:nvSpPr>
        <p:spPr/>
        <p:txBody>
          <a:bodyPr/>
          <a:lstStyle/>
          <a:p>
            <a:fld id="{54E672D7-8E2D-4611-973D-F4591A707C34}" type="slidenum">
              <a:rPr lang="en-US" smtClean="0"/>
              <a:t>46</a:t>
            </a:fld>
            <a:endParaRPr lang="en-US"/>
          </a:p>
        </p:txBody>
      </p:sp>
    </p:spTree>
    <p:extLst>
      <p:ext uri="{BB962C8B-B14F-4D97-AF65-F5344CB8AC3E}">
        <p14:creationId xmlns:p14="http://schemas.microsoft.com/office/powerpoint/2010/main" val="173852377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Let's think about this problem as "selecting the right tests."  Taking a step back, there are two 'levels' of tests (regression testing and CI-type tests), and there are multiple 'granularities' of tests (from unit to integration).  Computer scientists tend to gravitate towards tests that run quickly and check data structures, types, definitions, syntax, and error reporting.  These quick tests are great for a continuous integration suite.  Domain scientists tend to think of ways to compare program outputs to external measures - like known solutions and example run cases.  These tests can be long-running, and need interpretation to understand what's going on.  Such tests are often better suited for scheduled testing - which can be set up to run on dedicated servers on a nightly or weekly schedule. And there is a range of intermediate levels of testing pertaining to interoperability in component-based software systems, verification of non-trivial functionality such as transparent restart from a checkpoint etc. Since testing is so broad, individual tests can also vary in complexity.  As a rule of thumb, complicated tests get -100 points.  Tests should be as simple as possible, and always provide information on what went wrong.  If a test can't help to diagnose an error condition, it's not a useful test.</a:t>
            </a:r>
          </a:p>
        </p:txBody>
      </p:sp>
      <p:sp>
        <p:nvSpPr>
          <p:cNvPr id="4" name="Slide Number Placeholder 3"/>
          <p:cNvSpPr>
            <a:spLocks noGrp="1"/>
          </p:cNvSpPr>
          <p:nvPr>
            <p:ph type="sldNum" sz="quarter" idx="5"/>
          </p:nvPr>
        </p:nvSpPr>
        <p:spPr/>
        <p:txBody>
          <a:bodyPr/>
          <a:lstStyle/>
          <a:p>
            <a:fld id="{54E672D7-8E2D-4611-973D-F4591A707C34}" type="slidenum">
              <a:rPr lang="en-US" smtClean="0"/>
              <a:t>47</a:t>
            </a:fld>
            <a:endParaRPr lang="en-US"/>
          </a:p>
        </p:txBody>
      </p:sp>
    </p:spTree>
    <p:extLst>
      <p:ext uri="{BB962C8B-B14F-4D97-AF65-F5344CB8AC3E}">
        <p14:creationId xmlns:p14="http://schemas.microsoft.com/office/powerpoint/2010/main" val="27615837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9</a:t>
            </a:fld>
            <a:endParaRPr lang="en-US"/>
          </a:p>
        </p:txBody>
      </p:sp>
    </p:spTree>
    <p:extLst>
      <p:ext uri="{BB962C8B-B14F-4D97-AF65-F5344CB8AC3E}">
        <p14:creationId xmlns:p14="http://schemas.microsoft.com/office/powerpoint/2010/main" val="42475210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Even if you follow the TDD methodology, it is useful to know how much code is actually being tested. </a:t>
            </a:r>
          </a:p>
        </p:txBody>
      </p:sp>
      <p:sp>
        <p:nvSpPr>
          <p:cNvPr id="4" name="Slide Number Placeholder 3"/>
          <p:cNvSpPr>
            <a:spLocks noGrp="1"/>
          </p:cNvSpPr>
          <p:nvPr>
            <p:ph type="sldNum" sz="quarter" idx="5"/>
          </p:nvPr>
        </p:nvSpPr>
        <p:spPr/>
        <p:txBody>
          <a:bodyPr/>
          <a:lstStyle/>
          <a:p>
            <a:fld id="{54E672D7-8E2D-4611-973D-F4591A707C34}" type="slidenum">
              <a:rPr lang="en-US" smtClean="0"/>
              <a:t>48</a:t>
            </a:fld>
            <a:endParaRPr lang="en-US"/>
          </a:p>
        </p:txBody>
      </p:sp>
    </p:spTree>
    <p:extLst>
      <p:ext uri="{BB962C8B-B14F-4D97-AF65-F5344CB8AC3E}">
        <p14:creationId xmlns:p14="http://schemas.microsoft.com/office/powerpoint/2010/main" val="203908999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Slides from reproducibility talk</a:t>
            </a:r>
          </a:p>
        </p:txBody>
      </p:sp>
      <p:sp>
        <p:nvSpPr>
          <p:cNvPr id="4" name="Slide Number Placeholder 3"/>
          <p:cNvSpPr>
            <a:spLocks noGrp="1"/>
          </p:cNvSpPr>
          <p:nvPr>
            <p:ph type="sldNum" sz="quarter" idx="5"/>
          </p:nvPr>
        </p:nvSpPr>
        <p:spPr/>
        <p:txBody>
          <a:bodyPr/>
          <a:lstStyle/>
          <a:p>
            <a:fld id="{54E672D7-8E2D-4611-973D-F4591A707C34}" type="slidenum">
              <a:rPr lang="en-US" smtClean="0"/>
              <a:t>49</a:t>
            </a:fld>
            <a:endParaRPr lang="en-US"/>
          </a:p>
        </p:txBody>
      </p:sp>
    </p:spTree>
    <p:extLst>
      <p:ext uri="{BB962C8B-B14F-4D97-AF65-F5344CB8AC3E}">
        <p14:creationId xmlns:p14="http://schemas.microsoft.com/office/powerpoint/2010/main" val="393113010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50</a:t>
            </a:fld>
            <a:endParaRPr lang="en-US"/>
          </a:p>
        </p:txBody>
      </p:sp>
    </p:spTree>
    <p:extLst>
      <p:ext uri="{BB962C8B-B14F-4D97-AF65-F5344CB8AC3E}">
        <p14:creationId xmlns:p14="http://schemas.microsoft.com/office/powerpoint/2010/main" val="199942795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4E672D7-8E2D-4611-973D-F4591A707C34}" type="slidenum">
              <a:rPr lang="en-US" smtClean="0"/>
              <a:t>51</a:t>
            </a:fld>
            <a:endParaRPr lang="en-US"/>
          </a:p>
        </p:txBody>
      </p:sp>
    </p:spTree>
    <p:extLst>
      <p:ext uri="{BB962C8B-B14F-4D97-AF65-F5344CB8AC3E}">
        <p14:creationId xmlns:p14="http://schemas.microsoft.com/office/powerpoint/2010/main" val="30375980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10</a:t>
            </a:fld>
            <a:endParaRPr lang="en-US"/>
          </a:p>
        </p:txBody>
      </p:sp>
    </p:spTree>
    <p:extLst>
      <p:ext uri="{BB962C8B-B14F-4D97-AF65-F5344CB8AC3E}">
        <p14:creationId xmlns:p14="http://schemas.microsoft.com/office/powerpoint/2010/main" val="7050390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11</a:t>
            </a:fld>
            <a:endParaRPr lang="en-US"/>
          </a:p>
        </p:txBody>
      </p:sp>
    </p:spTree>
    <p:extLst>
      <p:ext uri="{BB962C8B-B14F-4D97-AF65-F5344CB8AC3E}">
        <p14:creationId xmlns:p14="http://schemas.microsoft.com/office/powerpoint/2010/main" val="28666874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12</a:t>
            </a:fld>
            <a:endParaRPr lang="en-US"/>
          </a:p>
        </p:txBody>
      </p:sp>
    </p:spTree>
    <p:extLst>
      <p:ext uri="{BB962C8B-B14F-4D97-AF65-F5344CB8AC3E}">
        <p14:creationId xmlns:p14="http://schemas.microsoft.com/office/powerpoint/2010/main" val="25607189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13</a:t>
            </a:fld>
            <a:endParaRPr lang="en-US"/>
          </a:p>
        </p:txBody>
      </p:sp>
    </p:spTree>
    <p:extLst>
      <p:ext uri="{BB962C8B-B14F-4D97-AF65-F5344CB8AC3E}">
        <p14:creationId xmlns:p14="http://schemas.microsoft.com/office/powerpoint/2010/main" val="8968626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14</a:t>
            </a:fld>
            <a:endParaRPr lang="en-US"/>
          </a:p>
        </p:txBody>
      </p:sp>
    </p:spTree>
    <p:extLst>
      <p:ext uri="{BB962C8B-B14F-4D97-AF65-F5344CB8AC3E}">
        <p14:creationId xmlns:p14="http://schemas.microsoft.com/office/powerpoint/2010/main" val="38159967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 over the definitions and how it is used in a workflow. A process of inserting a check in development cycle. </a:t>
            </a:r>
          </a:p>
        </p:txBody>
      </p:sp>
      <p:sp>
        <p:nvSpPr>
          <p:cNvPr id="4" name="Slide Number Placeholder 3"/>
          <p:cNvSpPr>
            <a:spLocks noGrp="1"/>
          </p:cNvSpPr>
          <p:nvPr>
            <p:ph type="sldNum" sz="quarter" idx="5"/>
          </p:nvPr>
        </p:nvSpPr>
        <p:spPr/>
        <p:txBody>
          <a:bodyPr/>
          <a:lstStyle/>
          <a:p>
            <a:fld id="{54E672D7-8E2D-4611-973D-F4591A707C34}" type="slidenum">
              <a:rPr lang="en-US" smtClean="0"/>
              <a:t>19</a:t>
            </a:fld>
            <a:endParaRPr lang="en-US"/>
          </a:p>
        </p:txBody>
      </p:sp>
    </p:spTree>
    <p:extLst>
      <p:ext uri="{BB962C8B-B14F-4D97-AF65-F5344CB8AC3E}">
        <p14:creationId xmlns:p14="http://schemas.microsoft.com/office/powerpoint/2010/main" val="3664551106"/>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microsoft.com/office/2007/relationships/hdphoto" Target="../media/hdphoto1.wdp"/><Relationship Id="rId4" Type="http://schemas.openxmlformats.org/officeDocument/2006/relationships/image" Target="../media/image3.png"/><Relationship Id="rId9" Type="http://schemas.openxmlformats.org/officeDocument/2006/relationships/image" Target="../media/image8.png"/></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5.png"/><Relationship Id="rId3" Type="http://schemas.microsoft.com/office/2007/relationships/hdphoto" Target="../media/hdphoto1.wdp"/><Relationship Id="rId7"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2.png"/><Relationship Id="rId10" Type="http://schemas.openxmlformats.org/officeDocument/2006/relationships/image" Target="../media/image7.png"/><Relationship Id="rId4" Type="http://schemas.openxmlformats.org/officeDocument/2006/relationships/image" Target="../media/image1.png"/><Relationship Id="rId9" Type="http://schemas.openxmlformats.org/officeDocument/2006/relationships/image" Target="../media/image6.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9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endParaRPr lang="en-US" sz="1600" dirty="0">
              <a:ln>
                <a:noFill/>
              </a:ln>
              <a:solidFill>
                <a:schemeClr val="bg1"/>
              </a:solidFill>
            </a:endParaRP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dirty="0"/>
              <a:t>Click to edit Master title style</a:t>
            </a:r>
          </a:p>
        </p:txBody>
      </p:sp>
      <p:pic>
        <p:nvPicPr>
          <p:cNvPr id="13" name="Picture 2" descr="https://licensebuttons.net/l/by/4.0/88x31.png">
            <a:extLst>
              <a:ext uri="{FF2B5EF4-FFF2-40B4-BE49-F238E27FC236}">
                <a16:creationId xmlns:a16="http://schemas.microsoft.com/office/drawing/2014/main" id="{FAFD7D99-41CA-4FD0-9396-9C5659F22045}"/>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69069" y="5841262"/>
            <a:ext cx="838200" cy="295275"/>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D022D1C-99FF-490C-8690-D8081D33C0AF}"/>
              </a:ext>
            </a:extLst>
          </p:cNvPr>
          <p:cNvSpPr txBox="1"/>
          <p:nvPr userDrawn="1"/>
        </p:nvSpPr>
        <p:spPr>
          <a:xfrm>
            <a:off x="1810964" y="5776533"/>
            <a:ext cx="1171114" cy="424732"/>
          </a:xfrm>
          <a:prstGeom prst="rect">
            <a:avLst/>
          </a:prstGeom>
          <a:noFill/>
        </p:spPr>
        <p:txBody>
          <a:bodyPr wrap="square" rtlCol="0">
            <a:spAutoFit/>
          </a:bodyPr>
          <a:lstStyle/>
          <a:p>
            <a:pPr algn="ctr">
              <a:lnSpc>
                <a:spcPct val="90000"/>
              </a:lnSpc>
            </a:pPr>
            <a:r>
              <a:rPr lang="en-US" sz="1200" dirty="0"/>
              <a:t>See slide 2 for license details</a:t>
            </a:r>
          </a:p>
        </p:txBody>
      </p:sp>
      <p:sp>
        <p:nvSpPr>
          <p:cNvPr id="6" name="Text Placeholder 5">
            <a:extLst>
              <a:ext uri="{FF2B5EF4-FFF2-40B4-BE49-F238E27FC236}">
                <a16:creationId xmlns:a16="http://schemas.microsoft.com/office/drawing/2014/main" id="{516372F2-F09E-4139-B638-4F1B290B77B9}"/>
              </a:ext>
            </a:extLst>
          </p:cNvPr>
          <p:cNvSpPr>
            <a:spLocks noGrp="1"/>
          </p:cNvSpPr>
          <p:nvPr>
            <p:ph type="body" sz="quarter" idx="10" hasCustomPrompt="1"/>
          </p:nvPr>
        </p:nvSpPr>
        <p:spPr>
          <a:xfrm>
            <a:off x="9335896" y="5913283"/>
            <a:ext cx="2852929" cy="262814"/>
          </a:xfrm>
        </p:spPr>
        <p:txBody>
          <a:bodyPr/>
          <a:lstStyle>
            <a:lvl1pPr marL="0" indent="0" algn="r">
              <a:buNone/>
              <a:defRPr sz="1200"/>
            </a:lvl1pPr>
          </a:lstStyle>
          <a:p>
            <a:pPr lvl="0"/>
            <a:r>
              <a:rPr lang="en-US" dirty="0"/>
              <a:t>R&amp;R number (if required)</a:t>
            </a:r>
          </a:p>
        </p:txBody>
      </p:sp>
      <p:sp>
        <p:nvSpPr>
          <p:cNvPr id="9" name="Text Placeholder 8">
            <a:extLst>
              <a:ext uri="{FF2B5EF4-FFF2-40B4-BE49-F238E27FC236}">
                <a16:creationId xmlns:a16="http://schemas.microsoft.com/office/drawing/2014/main" id="{7A08ED72-5D36-44C1-A3D6-C72E158E1FA6}"/>
              </a:ext>
            </a:extLst>
          </p:cNvPr>
          <p:cNvSpPr>
            <a:spLocks noGrp="1"/>
          </p:cNvSpPr>
          <p:nvPr>
            <p:ph type="body" sz="quarter" idx="11" hasCustomPrompt="1"/>
          </p:nvPr>
        </p:nvSpPr>
        <p:spPr>
          <a:xfrm>
            <a:off x="3176924" y="2085870"/>
            <a:ext cx="2427268" cy="424732"/>
          </a:xfrm>
        </p:spPr>
        <p:txBody>
          <a:bodyPr wrap="none">
            <a:spAutoFit/>
          </a:bodyPr>
          <a:lstStyle>
            <a:lvl1pPr marL="0" indent="0">
              <a:buNone/>
              <a:defRPr u="sng"/>
            </a:lvl1pPr>
          </a:lstStyle>
          <a:p>
            <a:pPr lvl="0"/>
            <a:r>
              <a:rPr lang="en-US" dirty="0"/>
              <a:t>Presenter Name</a:t>
            </a:r>
          </a:p>
        </p:txBody>
      </p:sp>
      <p:sp>
        <p:nvSpPr>
          <p:cNvPr id="11" name="Text Placeholder 10">
            <a:extLst>
              <a:ext uri="{FF2B5EF4-FFF2-40B4-BE49-F238E27FC236}">
                <a16:creationId xmlns:a16="http://schemas.microsoft.com/office/drawing/2014/main" id="{07C2C5E0-3F9A-4B6C-82C6-FEE7176DA8DC}"/>
              </a:ext>
            </a:extLst>
          </p:cNvPr>
          <p:cNvSpPr>
            <a:spLocks noGrp="1"/>
          </p:cNvSpPr>
          <p:nvPr>
            <p:ph type="body" sz="quarter" idx="12" hasCustomPrompt="1"/>
          </p:nvPr>
        </p:nvSpPr>
        <p:spPr>
          <a:xfrm>
            <a:off x="5667411" y="2134517"/>
            <a:ext cx="1690167" cy="376085"/>
          </a:xfrm>
        </p:spPr>
        <p:txBody>
          <a:bodyPr>
            <a:spAutoFit/>
          </a:bodyPr>
          <a:lstStyle>
            <a:lvl1pPr marL="0" indent="0">
              <a:buNone/>
              <a:defRPr sz="2000"/>
            </a:lvl1pPr>
          </a:lstStyle>
          <a:p>
            <a:pPr lvl="0"/>
            <a:r>
              <a:rPr lang="en-US" dirty="0"/>
              <a:t>(pronouns)</a:t>
            </a:r>
          </a:p>
        </p:txBody>
      </p:sp>
      <p:sp>
        <p:nvSpPr>
          <p:cNvPr id="20" name="Text Placeholder 10">
            <a:extLst>
              <a:ext uri="{FF2B5EF4-FFF2-40B4-BE49-F238E27FC236}">
                <a16:creationId xmlns:a16="http://schemas.microsoft.com/office/drawing/2014/main" id="{6EE16D41-009C-4DB1-A6DF-FEBADC8C343B}"/>
              </a:ext>
            </a:extLst>
          </p:cNvPr>
          <p:cNvSpPr>
            <a:spLocks noGrp="1"/>
          </p:cNvSpPr>
          <p:nvPr>
            <p:ph type="body" sz="quarter" idx="13" hasCustomPrompt="1"/>
          </p:nvPr>
        </p:nvSpPr>
        <p:spPr>
          <a:xfrm>
            <a:off x="3176924" y="2459716"/>
            <a:ext cx="8292315" cy="369332"/>
          </a:xfrm>
        </p:spPr>
        <p:txBody>
          <a:bodyPr wrap="square">
            <a:spAutoFit/>
          </a:bodyPr>
          <a:lstStyle>
            <a:lvl1pPr marL="0" indent="0">
              <a:buNone/>
              <a:defRPr sz="2000"/>
            </a:lvl1pPr>
          </a:lstStyle>
          <a:p>
            <a:pPr lvl="0"/>
            <a:r>
              <a:rPr lang="en-US" dirty="0"/>
              <a:t>Long affiliation</a:t>
            </a:r>
          </a:p>
        </p:txBody>
      </p:sp>
      <p:sp>
        <p:nvSpPr>
          <p:cNvPr id="21" name="Text Placeholder 10">
            <a:extLst>
              <a:ext uri="{FF2B5EF4-FFF2-40B4-BE49-F238E27FC236}">
                <a16:creationId xmlns:a16="http://schemas.microsoft.com/office/drawing/2014/main" id="{8E791C6E-DB06-44D1-AB4E-AA0EF8215FBB}"/>
              </a:ext>
            </a:extLst>
          </p:cNvPr>
          <p:cNvSpPr>
            <a:spLocks noGrp="1"/>
          </p:cNvSpPr>
          <p:nvPr>
            <p:ph type="body" sz="quarter" idx="14" hasCustomPrompt="1"/>
          </p:nvPr>
        </p:nvSpPr>
        <p:spPr>
          <a:xfrm>
            <a:off x="3176925" y="3161813"/>
            <a:ext cx="8292316" cy="369332"/>
          </a:xfrm>
        </p:spPr>
        <p:txBody>
          <a:bodyPr wrap="square">
            <a:spAutoFit/>
          </a:bodyPr>
          <a:lstStyle>
            <a:lvl1pPr marL="0" indent="0">
              <a:buNone/>
              <a:defRPr sz="2000"/>
            </a:lvl1pPr>
          </a:lstStyle>
          <a:p>
            <a:pPr lvl="0"/>
            <a:r>
              <a:rPr lang="en-US" dirty="0"/>
              <a:t>Tutorial title @ Venue</a:t>
            </a:r>
          </a:p>
        </p:txBody>
      </p:sp>
      <p:sp>
        <p:nvSpPr>
          <p:cNvPr id="23" name="Text Placeholder 10">
            <a:extLst>
              <a:ext uri="{FF2B5EF4-FFF2-40B4-BE49-F238E27FC236}">
                <a16:creationId xmlns:a16="http://schemas.microsoft.com/office/drawing/2014/main" id="{AA4CD3CE-55B5-4132-9AC3-B94506768C36}"/>
              </a:ext>
            </a:extLst>
          </p:cNvPr>
          <p:cNvSpPr>
            <a:spLocks noGrp="1"/>
          </p:cNvSpPr>
          <p:nvPr>
            <p:ph type="body" sz="quarter" idx="15" hasCustomPrompt="1"/>
          </p:nvPr>
        </p:nvSpPr>
        <p:spPr>
          <a:xfrm>
            <a:off x="3176924" y="3792588"/>
            <a:ext cx="8292316" cy="646331"/>
          </a:xfrm>
        </p:spPr>
        <p:txBody>
          <a:bodyPr wrap="square">
            <a:spAutoFit/>
          </a:bodyPr>
          <a:lstStyle>
            <a:lvl1pPr marL="0" indent="0">
              <a:buNone/>
              <a:defRPr sz="2000"/>
            </a:lvl1pPr>
          </a:lstStyle>
          <a:p>
            <a:pPr>
              <a:spcBef>
                <a:spcPts val="2800"/>
              </a:spcBef>
            </a:pPr>
            <a:r>
              <a:rPr lang="en-US" sz="2000" dirty="0"/>
              <a:t>Contributors: Contributor Name (short affiliation), … in alphabetical order</a:t>
            </a:r>
          </a:p>
        </p:txBody>
      </p:sp>
      <p:pic>
        <p:nvPicPr>
          <p:cNvPr id="3" name="Picture 2">
            <a:extLst>
              <a:ext uri="{FF2B5EF4-FFF2-40B4-BE49-F238E27FC236}">
                <a16:creationId xmlns:a16="http://schemas.microsoft.com/office/drawing/2014/main" id="{E5A81C43-A5B9-D933-9CA0-B9EBBA5B6295}"/>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18659" y="158509"/>
            <a:ext cx="2109916" cy="905256"/>
          </a:xfrm>
          <a:prstGeom prst="rect">
            <a:avLst/>
          </a:prstGeom>
        </p:spPr>
      </p:pic>
      <p:grpSp>
        <p:nvGrpSpPr>
          <p:cNvPr id="5" name="Group 4">
            <a:extLst>
              <a:ext uri="{FF2B5EF4-FFF2-40B4-BE49-F238E27FC236}">
                <a16:creationId xmlns:a16="http://schemas.microsoft.com/office/drawing/2014/main" id="{2211A969-E7EA-13C3-D014-C029084F4EFB}"/>
              </a:ext>
            </a:extLst>
          </p:cNvPr>
          <p:cNvGrpSpPr/>
          <p:nvPr userDrawn="1"/>
        </p:nvGrpSpPr>
        <p:grpSpPr>
          <a:xfrm>
            <a:off x="366259" y="3655396"/>
            <a:ext cx="2214716" cy="356329"/>
            <a:chOff x="341278" y="3628835"/>
            <a:chExt cx="2214716" cy="356329"/>
          </a:xfrm>
        </p:grpSpPr>
        <p:pic>
          <p:nvPicPr>
            <p:cNvPr id="7" name="Picture 2">
              <a:extLst>
                <a:ext uri="{FF2B5EF4-FFF2-40B4-BE49-F238E27FC236}">
                  <a16:creationId xmlns:a16="http://schemas.microsoft.com/office/drawing/2014/main" id="{D16A6A85-AECD-6121-D004-ECB79BC13076}"/>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41278" y="3628835"/>
              <a:ext cx="1005840" cy="35632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a:extLst>
                <a:ext uri="{FF2B5EF4-FFF2-40B4-BE49-F238E27FC236}">
                  <a16:creationId xmlns:a16="http://schemas.microsoft.com/office/drawing/2014/main" id="{87D2793C-01C6-B180-3495-5A2067445539}"/>
                </a:ext>
              </a:extLst>
            </p:cNvPr>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1550154" y="3690079"/>
              <a:ext cx="1005840" cy="233840"/>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17" descr="A black and white sign with blue text&#10;&#10;Description automatically generated">
            <a:extLst>
              <a:ext uri="{FF2B5EF4-FFF2-40B4-BE49-F238E27FC236}">
                <a16:creationId xmlns:a16="http://schemas.microsoft.com/office/drawing/2014/main" id="{90ECFB80-075A-EDC0-363D-3CE459F436D1}"/>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970697" y="4125123"/>
            <a:ext cx="1005840" cy="324328"/>
          </a:xfrm>
          <a:prstGeom prst="rect">
            <a:avLst/>
          </a:prstGeom>
        </p:spPr>
      </p:pic>
      <p:sp>
        <p:nvSpPr>
          <p:cNvPr id="19" name="TextBox 18">
            <a:extLst>
              <a:ext uri="{FF2B5EF4-FFF2-40B4-BE49-F238E27FC236}">
                <a16:creationId xmlns:a16="http://schemas.microsoft.com/office/drawing/2014/main" id="{23984D22-2BE9-C684-93D1-920B201DC418}"/>
              </a:ext>
            </a:extLst>
          </p:cNvPr>
          <p:cNvSpPr txBox="1"/>
          <p:nvPr userDrawn="1"/>
        </p:nvSpPr>
        <p:spPr>
          <a:xfrm>
            <a:off x="901538" y="1776974"/>
            <a:ext cx="1144159" cy="350865"/>
          </a:xfrm>
          <a:prstGeom prst="rect">
            <a:avLst/>
          </a:prstGeom>
          <a:noFill/>
        </p:spPr>
        <p:txBody>
          <a:bodyPr wrap="none" lIns="118872" tIns="91440" rIns="118872" bIns="91440" rtlCol="0" anchor="ctr" anchorCtr="0">
            <a:spAutoFit/>
          </a:bodyPr>
          <a:lstStyle/>
          <a:p>
            <a:pPr algn="l">
              <a:lnSpc>
                <a:spcPct val="90000"/>
              </a:lnSpc>
            </a:pPr>
            <a:r>
              <a:rPr lang="en-US" sz="1200" i="1" dirty="0"/>
              <a:t>Presented by</a:t>
            </a:r>
          </a:p>
        </p:txBody>
      </p:sp>
      <p:sp>
        <p:nvSpPr>
          <p:cNvPr id="24" name="TextBox 23">
            <a:extLst>
              <a:ext uri="{FF2B5EF4-FFF2-40B4-BE49-F238E27FC236}">
                <a16:creationId xmlns:a16="http://schemas.microsoft.com/office/drawing/2014/main" id="{9EA65A86-1694-D0BE-3C46-045E2B00D094}"/>
              </a:ext>
            </a:extLst>
          </p:cNvPr>
          <p:cNvSpPr txBox="1"/>
          <p:nvPr userDrawn="1"/>
        </p:nvSpPr>
        <p:spPr>
          <a:xfrm>
            <a:off x="28657" y="2079048"/>
            <a:ext cx="2889921" cy="932563"/>
          </a:xfrm>
          <a:prstGeom prst="rect">
            <a:avLst/>
          </a:prstGeom>
          <a:noFill/>
        </p:spPr>
        <p:txBody>
          <a:bodyPr wrap="square" lIns="118872" tIns="91440" rIns="118872" bIns="91440" rtlCol="0" anchor="ctr" anchorCtr="0">
            <a:spAutoFit/>
          </a:bodyPr>
          <a:lstStyle/>
          <a:p>
            <a:pPr algn="l">
              <a:lnSpc>
                <a:spcPct val="90000"/>
              </a:lnSpc>
            </a:pPr>
            <a:r>
              <a:rPr lang="en-US" b="1" dirty="0"/>
              <a:t>COLABS: Collaboration for Better Software for Science</a:t>
            </a:r>
          </a:p>
        </p:txBody>
      </p:sp>
      <p:sp>
        <p:nvSpPr>
          <p:cNvPr id="25" name="TextBox 24">
            <a:extLst>
              <a:ext uri="{FF2B5EF4-FFF2-40B4-BE49-F238E27FC236}">
                <a16:creationId xmlns:a16="http://schemas.microsoft.com/office/drawing/2014/main" id="{7C98D32A-D229-5172-E298-9AF976ACE627}"/>
              </a:ext>
            </a:extLst>
          </p:cNvPr>
          <p:cNvSpPr txBox="1"/>
          <p:nvPr userDrawn="1"/>
        </p:nvSpPr>
        <p:spPr>
          <a:xfrm>
            <a:off x="676315" y="3191133"/>
            <a:ext cx="1594604" cy="350865"/>
          </a:xfrm>
          <a:prstGeom prst="rect">
            <a:avLst/>
          </a:prstGeom>
          <a:noFill/>
        </p:spPr>
        <p:txBody>
          <a:bodyPr wrap="none" lIns="118872" tIns="91440" rIns="118872" bIns="91440" rtlCol="0" anchor="ctr" anchorCtr="0">
            <a:spAutoFit/>
          </a:bodyPr>
          <a:lstStyle/>
          <a:p>
            <a:pPr algn="l">
              <a:lnSpc>
                <a:spcPct val="90000"/>
              </a:lnSpc>
            </a:pPr>
            <a:r>
              <a:rPr lang="en-US" sz="1200" i="1" dirty="0"/>
              <a:t>In collaboration with</a:t>
            </a:r>
          </a:p>
        </p:txBody>
      </p:sp>
      <p:sp>
        <p:nvSpPr>
          <p:cNvPr id="26" name="TextBox 25">
            <a:extLst>
              <a:ext uri="{FF2B5EF4-FFF2-40B4-BE49-F238E27FC236}">
                <a16:creationId xmlns:a16="http://schemas.microsoft.com/office/drawing/2014/main" id="{64D46951-9F99-A303-D249-27B751A562DB}"/>
              </a:ext>
            </a:extLst>
          </p:cNvPr>
          <p:cNvSpPr txBox="1"/>
          <p:nvPr userDrawn="1"/>
        </p:nvSpPr>
        <p:spPr>
          <a:xfrm>
            <a:off x="572120" y="4562849"/>
            <a:ext cx="1802994" cy="350865"/>
          </a:xfrm>
          <a:prstGeom prst="rect">
            <a:avLst/>
          </a:prstGeom>
          <a:noFill/>
        </p:spPr>
        <p:txBody>
          <a:bodyPr wrap="none" lIns="118872" tIns="91440" rIns="118872" bIns="91440" rtlCol="0" anchor="ctr" anchorCtr="0">
            <a:spAutoFit/>
          </a:bodyPr>
          <a:lstStyle/>
          <a:p>
            <a:pPr algn="l">
              <a:lnSpc>
                <a:spcPct val="90000"/>
              </a:lnSpc>
            </a:pPr>
            <a:r>
              <a:rPr lang="en-US" sz="1200" i="1" dirty="0"/>
              <a:t>With prior support from</a:t>
            </a:r>
          </a:p>
        </p:txBody>
      </p:sp>
      <p:grpSp>
        <p:nvGrpSpPr>
          <p:cNvPr id="27" name="Group 26">
            <a:extLst>
              <a:ext uri="{FF2B5EF4-FFF2-40B4-BE49-F238E27FC236}">
                <a16:creationId xmlns:a16="http://schemas.microsoft.com/office/drawing/2014/main" id="{CC665AB1-818C-15F6-A435-7A7C14109262}"/>
              </a:ext>
            </a:extLst>
          </p:cNvPr>
          <p:cNvGrpSpPr/>
          <p:nvPr userDrawn="1"/>
        </p:nvGrpSpPr>
        <p:grpSpPr>
          <a:xfrm>
            <a:off x="355043" y="5027111"/>
            <a:ext cx="2237149" cy="457200"/>
            <a:chOff x="343050" y="5128711"/>
            <a:chExt cx="2237149" cy="457200"/>
          </a:xfrm>
        </p:grpSpPr>
        <p:pic>
          <p:nvPicPr>
            <p:cNvPr id="28" name="Picture 27">
              <a:extLst>
                <a:ext uri="{FF2B5EF4-FFF2-40B4-BE49-F238E27FC236}">
                  <a16:creationId xmlns:a16="http://schemas.microsoft.com/office/drawing/2014/main" id="{D8D4DA06-93FC-7C79-22C0-69CD6E71946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343050" y="5128711"/>
              <a:ext cx="1002296" cy="457200"/>
            </a:xfrm>
            <a:prstGeom prst="rect">
              <a:avLst/>
            </a:prstGeom>
          </p:spPr>
        </p:pic>
        <p:pic>
          <p:nvPicPr>
            <p:cNvPr id="29" name="Picture 28" descr="A picture containing shape&#10;&#10;Description automatically generated">
              <a:extLst>
                <a:ext uri="{FF2B5EF4-FFF2-40B4-BE49-F238E27FC236}">
                  <a16:creationId xmlns:a16="http://schemas.microsoft.com/office/drawing/2014/main" id="{3A576A20-C17C-D6D5-507F-A7C5D2EE03B7}"/>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1525950" y="5128711"/>
              <a:ext cx="1054249" cy="457200"/>
            </a:xfrm>
            <a:prstGeom prst="rect">
              <a:avLst/>
            </a:prstGeom>
          </p:spPr>
        </p:pic>
      </p:grpSp>
      <p:pic>
        <p:nvPicPr>
          <p:cNvPr id="31" name="Picture 30">
            <a:extLst>
              <a:ext uri="{FF2B5EF4-FFF2-40B4-BE49-F238E27FC236}">
                <a16:creationId xmlns:a16="http://schemas.microsoft.com/office/drawing/2014/main" id="{F6BAEEDA-B6C4-7DDA-6A83-26F20E08F28B}"/>
              </a:ext>
            </a:extLst>
          </p:cNvPr>
          <p:cNvPicPr>
            <a:picLocks noChangeAspect="1"/>
          </p:cNvPicPr>
          <p:nvPr userDrawn="1"/>
        </p:nvPicPr>
        <p:blipFill>
          <a:blip r:embed="rId9" cstate="print">
            <a:extLst>
              <a:ext uri="{BEBA8EAE-BF5A-486C-A8C5-ECC9F3942E4B}">
                <a14:imgProps xmlns:a14="http://schemas.microsoft.com/office/drawing/2010/main">
                  <a14:imgLayer r:embed="rId10">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536165" y="6321694"/>
            <a:ext cx="2409477" cy="401008"/>
          </a:xfrm>
          <a:prstGeom prst="rect">
            <a:avLst/>
          </a:prstGeom>
        </p:spPr>
      </p:pic>
    </p:spTree>
    <p:extLst>
      <p:ext uri="{BB962C8B-B14F-4D97-AF65-F5344CB8AC3E}">
        <p14:creationId xmlns:p14="http://schemas.microsoft.com/office/powerpoint/2010/main" val="25717388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0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endParaRPr lang="en-US" sz="1600" dirty="0">
              <a:ln>
                <a:noFill/>
              </a:ln>
              <a:solidFill>
                <a:schemeClr val="bg1"/>
              </a:solidFill>
            </a:endParaRP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6" name="Picture 1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536165" y="6321694"/>
            <a:ext cx="2409477" cy="401008"/>
          </a:xfrm>
          <a:prstGeom prst="rect">
            <a:avLst/>
          </a:prstGeom>
        </p:spPr>
      </p:pic>
      <p:pic>
        <p:nvPicPr>
          <p:cNvPr id="13" name="Picture 2" descr="https://licensebuttons.net/l/by/4.0/88x31.png">
            <a:extLst>
              <a:ext uri="{FF2B5EF4-FFF2-40B4-BE49-F238E27FC236}">
                <a16:creationId xmlns:a16="http://schemas.microsoft.com/office/drawing/2014/main" id="{FAFD7D99-41CA-4FD0-9396-9C5659F22045}"/>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969069" y="5841262"/>
            <a:ext cx="838200" cy="295275"/>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D022D1C-99FF-490C-8690-D8081D33C0AF}"/>
              </a:ext>
            </a:extLst>
          </p:cNvPr>
          <p:cNvSpPr txBox="1"/>
          <p:nvPr userDrawn="1"/>
        </p:nvSpPr>
        <p:spPr>
          <a:xfrm>
            <a:off x="1810964" y="5776533"/>
            <a:ext cx="1171114" cy="424732"/>
          </a:xfrm>
          <a:prstGeom prst="rect">
            <a:avLst/>
          </a:prstGeom>
          <a:noFill/>
        </p:spPr>
        <p:txBody>
          <a:bodyPr wrap="square" rtlCol="0">
            <a:spAutoFit/>
          </a:bodyPr>
          <a:lstStyle/>
          <a:p>
            <a:pPr algn="ctr">
              <a:lnSpc>
                <a:spcPct val="90000"/>
              </a:lnSpc>
            </a:pPr>
            <a:r>
              <a:rPr lang="en-US" sz="1200" dirty="0"/>
              <a:t>See slide 2 for license details</a:t>
            </a:r>
          </a:p>
        </p:txBody>
      </p:sp>
      <p:pic>
        <p:nvPicPr>
          <p:cNvPr id="5" name="Picture 4">
            <a:extLst>
              <a:ext uri="{FF2B5EF4-FFF2-40B4-BE49-F238E27FC236}">
                <a16:creationId xmlns:a16="http://schemas.microsoft.com/office/drawing/2014/main" id="{39A0B7EC-D4C0-0A37-EF93-54309C1E7E8C}"/>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418659" y="158509"/>
            <a:ext cx="2109916" cy="905256"/>
          </a:xfrm>
          <a:prstGeom prst="rect">
            <a:avLst/>
          </a:prstGeom>
        </p:spPr>
      </p:pic>
      <p:grpSp>
        <p:nvGrpSpPr>
          <p:cNvPr id="21" name="Group 20">
            <a:extLst>
              <a:ext uri="{FF2B5EF4-FFF2-40B4-BE49-F238E27FC236}">
                <a16:creationId xmlns:a16="http://schemas.microsoft.com/office/drawing/2014/main" id="{23F39736-1AFA-8528-C9E3-41B55EABEDCA}"/>
              </a:ext>
            </a:extLst>
          </p:cNvPr>
          <p:cNvGrpSpPr/>
          <p:nvPr userDrawn="1"/>
        </p:nvGrpSpPr>
        <p:grpSpPr>
          <a:xfrm>
            <a:off x="366259" y="3655396"/>
            <a:ext cx="2214716" cy="356329"/>
            <a:chOff x="341278" y="3628835"/>
            <a:chExt cx="2214716" cy="356329"/>
          </a:xfrm>
        </p:grpSpPr>
        <p:pic>
          <p:nvPicPr>
            <p:cNvPr id="6" name="Picture 2">
              <a:extLst>
                <a:ext uri="{FF2B5EF4-FFF2-40B4-BE49-F238E27FC236}">
                  <a16:creationId xmlns:a16="http://schemas.microsoft.com/office/drawing/2014/main" id="{EF0692E1-7D85-78AD-9CB9-EDC5C0A1CD96}"/>
                </a:ext>
              </a:extLst>
            </p:cNvPr>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341278" y="3628835"/>
              <a:ext cx="1005840" cy="35632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a:extLst>
                <a:ext uri="{FF2B5EF4-FFF2-40B4-BE49-F238E27FC236}">
                  <a16:creationId xmlns:a16="http://schemas.microsoft.com/office/drawing/2014/main" id="{05CDAB3D-B8D6-9AC9-8507-6F95230AEE45}"/>
                </a:ext>
              </a:extLst>
            </p:cNvPr>
            <p:cNvPicPr>
              <a:picLocks noChangeAspect="1" noChangeArrowheads="1"/>
            </p:cNvPicPr>
            <p:nvPr userDrawn="1"/>
          </p:nvPicPr>
          <p:blipFill>
            <a:blip r:embed="rId7" cstate="print">
              <a:extLst>
                <a:ext uri="{28A0092B-C50C-407E-A947-70E740481C1C}">
                  <a14:useLocalDpi xmlns:a14="http://schemas.microsoft.com/office/drawing/2010/main" val="0"/>
                </a:ext>
              </a:extLst>
            </a:blip>
            <a:srcRect/>
            <a:stretch>
              <a:fillRect/>
            </a:stretch>
          </p:blipFill>
          <p:spPr bwMode="auto">
            <a:xfrm>
              <a:off x="1550154" y="3690079"/>
              <a:ext cx="1005840" cy="233840"/>
            </a:xfrm>
            <a:prstGeom prst="rect">
              <a:avLst/>
            </a:prstGeom>
            <a:noFill/>
            <a:extLst>
              <a:ext uri="{909E8E84-426E-40DD-AFC4-6F175D3DCCD1}">
                <a14:hiddenFill xmlns:a14="http://schemas.microsoft.com/office/drawing/2010/main">
                  <a:solidFill>
                    <a:srgbClr val="FFFFFF"/>
                  </a:solidFill>
                </a14:hiddenFill>
              </a:ext>
            </a:extLst>
          </p:spPr>
        </p:pic>
      </p:grpSp>
      <p:pic>
        <p:nvPicPr>
          <p:cNvPr id="11" name="Picture 10" descr="A black and white sign with blue text&#10;&#10;Description automatically generated">
            <a:extLst>
              <a:ext uri="{FF2B5EF4-FFF2-40B4-BE49-F238E27FC236}">
                <a16:creationId xmlns:a16="http://schemas.microsoft.com/office/drawing/2014/main" id="{A50B83FE-88FB-1C61-17CC-A58C0BE092BF}"/>
              </a:ext>
            </a:extLst>
          </p:cNvPr>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970697" y="4125123"/>
            <a:ext cx="1005840" cy="324328"/>
          </a:xfrm>
          <a:prstGeom prst="rect">
            <a:avLst/>
          </a:prstGeom>
        </p:spPr>
      </p:pic>
      <p:sp>
        <p:nvSpPr>
          <p:cNvPr id="8" name="TextBox 7">
            <a:extLst>
              <a:ext uri="{FF2B5EF4-FFF2-40B4-BE49-F238E27FC236}">
                <a16:creationId xmlns:a16="http://schemas.microsoft.com/office/drawing/2014/main" id="{DBDB4EA8-7E00-EB97-386F-806F04EDC41A}"/>
              </a:ext>
            </a:extLst>
          </p:cNvPr>
          <p:cNvSpPr txBox="1"/>
          <p:nvPr userDrawn="1"/>
        </p:nvSpPr>
        <p:spPr>
          <a:xfrm>
            <a:off x="901538" y="1776974"/>
            <a:ext cx="1144159" cy="350865"/>
          </a:xfrm>
          <a:prstGeom prst="rect">
            <a:avLst/>
          </a:prstGeom>
          <a:noFill/>
        </p:spPr>
        <p:txBody>
          <a:bodyPr wrap="none" lIns="118872" tIns="91440" rIns="118872" bIns="91440" rtlCol="0" anchor="ctr" anchorCtr="0">
            <a:spAutoFit/>
          </a:bodyPr>
          <a:lstStyle/>
          <a:p>
            <a:pPr algn="l">
              <a:lnSpc>
                <a:spcPct val="90000"/>
              </a:lnSpc>
            </a:pPr>
            <a:r>
              <a:rPr lang="en-US" sz="1200" i="1" dirty="0"/>
              <a:t>Presented by</a:t>
            </a:r>
          </a:p>
        </p:txBody>
      </p:sp>
      <p:sp>
        <p:nvSpPr>
          <p:cNvPr id="9" name="TextBox 8">
            <a:extLst>
              <a:ext uri="{FF2B5EF4-FFF2-40B4-BE49-F238E27FC236}">
                <a16:creationId xmlns:a16="http://schemas.microsoft.com/office/drawing/2014/main" id="{9C6AA8F1-3D17-46A7-8926-BC4892D4C51C}"/>
              </a:ext>
            </a:extLst>
          </p:cNvPr>
          <p:cNvSpPr txBox="1"/>
          <p:nvPr userDrawn="1"/>
        </p:nvSpPr>
        <p:spPr>
          <a:xfrm>
            <a:off x="28657" y="2079048"/>
            <a:ext cx="2889921" cy="932563"/>
          </a:xfrm>
          <a:prstGeom prst="rect">
            <a:avLst/>
          </a:prstGeom>
          <a:noFill/>
        </p:spPr>
        <p:txBody>
          <a:bodyPr wrap="square" lIns="118872" tIns="91440" rIns="118872" bIns="91440" rtlCol="0" anchor="ctr" anchorCtr="0">
            <a:spAutoFit/>
          </a:bodyPr>
          <a:lstStyle/>
          <a:p>
            <a:pPr algn="l">
              <a:lnSpc>
                <a:spcPct val="90000"/>
              </a:lnSpc>
            </a:pPr>
            <a:r>
              <a:rPr lang="en-US" b="1" dirty="0"/>
              <a:t>COLABS: Collaboration for Better Software for Science</a:t>
            </a:r>
          </a:p>
        </p:txBody>
      </p:sp>
      <p:sp>
        <p:nvSpPr>
          <p:cNvPr id="10" name="TextBox 9">
            <a:extLst>
              <a:ext uri="{FF2B5EF4-FFF2-40B4-BE49-F238E27FC236}">
                <a16:creationId xmlns:a16="http://schemas.microsoft.com/office/drawing/2014/main" id="{CE38D39D-3F53-1EF5-8F58-4DF913CFD07D}"/>
              </a:ext>
            </a:extLst>
          </p:cNvPr>
          <p:cNvSpPr txBox="1"/>
          <p:nvPr userDrawn="1"/>
        </p:nvSpPr>
        <p:spPr>
          <a:xfrm>
            <a:off x="676315" y="3191133"/>
            <a:ext cx="1594604" cy="350865"/>
          </a:xfrm>
          <a:prstGeom prst="rect">
            <a:avLst/>
          </a:prstGeom>
          <a:noFill/>
        </p:spPr>
        <p:txBody>
          <a:bodyPr wrap="none" lIns="118872" tIns="91440" rIns="118872" bIns="91440" rtlCol="0" anchor="ctr" anchorCtr="0">
            <a:spAutoFit/>
          </a:bodyPr>
          <a:lstStyle/>
          <a:p>
            <a:pPr algn="l">
              <a:lnSpc>
                <a:spcPct val="90000"/>
              </a:lnSpc>
            </a:pPr>
            <a:r>
              <a:rPr lang="en-US" sz="1200" i="1" dirty="0"/>
              <a:t>In collaboration with</a:t>
            </a:r>
          </a:p>
        </p:txBody>
      </p:sp>
      <p:sp>
        <p:nvSpPr>
          <p:cNvPr id="15" name="TextBox 14">
            <a:extLst>
              <a:ext uri="{FF2B5EF4-FFF2-40B4-BE49-F238E27FC236}">
                <a16:creationId xmlns:a16="http://schemas.microsoft.com/office/drawing/2014/main" id="{38A567DA-27A0-BFAF-CB9E-0EA56E125664}"/>
              </a:ext>
            </a:extLst>
          </p:cNvPr>
          <p:cNvSpPr txBox="1"/>
          <p:nvPr userDrawn="1"/>
        </p:nvSpPr>
        <p:spPr>
          <a:xfrm>
            <a:off x="572120" y="4562849"/>
            <a:ext cx="1802994" cy="350865"/>
          </a:xfrm>
          <a:prstGeom prst="rect">
            <a:avLst/>
          </a:prstGeom>
          <a:noFill/>
        </p:spPr>
        <p:txBody>
          <a:bodyPr wrap="none" lIns="118872" tIns="91440" rIns="118872" bIns="91440" rtlCol="0" anchor="ctr" anchorCtr="0">
            <a:spAutoFit/>
          </a:bodyPr>
          <a:lstStyle/>
          <a:p>
            <a:pPr algn="l">
              <a:lnSpc>
                <a:spcPct val="90000"/>
              </a:lnSpc>
            </a:pPr>
            <a:r>
              <a:rPr lang="en-US" sz="1200" i="1" dirty="0"/>
              <a:t>With prior support from</a:t>
            </a:r>
          </a:p>
        </p:txBody>
      </p:sp>
      <p:grpSp>
        <p:nvGrpSpPr>
          <p:cNvPr id="20" name="Group 19">
            <a:extLst>
              <a:ext uri="{FF2B5EF4-FFF2-40B4-BE49-F238E27FC236}">
                <a16:creationId xmlns:a16="http://schemas.microsoft.com/office/drawing/2014/main" id="{63A83523-6C92-DDA5-E072-BAC75B3276B6}"/>
              </a:ext>
            </a:extLst>
          </p:cNvPr>
          <p:cNvGrpSpPr/>
          <p:nvPr userDrawn="1"/>
        </p:nvGrpSpPr>
        <p:grpSpPr>
          <a:xfrm>
            <a:off x="355043" y="5027111"/>
            <a:ext cx="2237149" cy="457200"/>
            <a:chOff x="343050" y="5128711"/>
            <a:chExt cx="2237149" cy="457200"/>
          </a:xfrm>
        </p:grpSpPr>
        <p:pic>
          <p:nvPicPr>
            <p:cNvPr id="17" name="Picture 16">
              <a:extLst>
                <a:ext uri="{FF2B5EF4-FFF2-40B4-BE49-F238E27FC236}">
                  <a16:creationId xmlns:a16="http://schemas.microsoft.com/office/drawing/2014/main" id="{70EB972A-C812-2D11-E993-9648F06DCD53}"/>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343050" y="5128711"/>
              <a:ext cx="1002296" cy="457200"/>
            </a:xfrm>
            <a:prstGeom prst="rect">
              <a:avLst/>
            </a:prstGeom>
          </p:spPr>
        </p:pic>
        <p:pic>
          <p:nvPicPr>
            <p:cNvPr id="18" name="Picture 17" descr="A picture containing shape&#10;&#10;Description automatically generated">
              <a:extLst>
                <a:ext uri="{FF2B5EF4-FFF2-40B4-BE49-F238E27FC236}">
                  <a16:creationId xmlns:a16="http://schemas.microsoft.com/office/drawing/2014/main" id="{DC5CC62A-5FBA-A239-536C-E231ED3105F0}"/>
                </a:ext>
              </a:extLst>
            </p:cNvPr>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1525950" y="5128711"/>
              <a:ext cx="1054249" cy="457200"/>
            </a:xfrm>
            <a:prstGeom prst="rect">
              <a:avLst/>
            </a:prstGeom>
          </p:spPr>
        </p:pic>
      </p:grpSp>
    </p:spTree>
    <p:extLst>
      <p:ext uri="{BB962C8B-B14F-4D97-AF65-F5344CB8AC3E}">
        <p14:creationId xmlns:p14="http://schemas.microsoft.com/office/powerpoint/2010/main" val="41978806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2473" cy="914400"/>
          </a:xfrm>
        </p:spPr>
        <p:txBody>
          <a:bodyPr anchor="t" anchorCtr="0"/>
          <a:lstStyle/>
          <a:p>
            <a:r>
              <a:rPr lang="en-US"/>
              <a:t>Click to edit Master title style</a:t>
            </a:r>
            <a:endParaRPr lang="en-US" dirty="0"/>
          </a:p>
        </p:txBody>
      </p:sp>
      <p:sp>
        <p:nvSpPr>
          <p:cNvPr id="3" name="Content Placeholder 2"/>
          <p:cNvSpPr>
            <a:spLocks noGrp="1"/>
          </p:cNvSpPr>
          <p:nvPr>
            <p:ph idx="1" hasCustomPrompt="1"/>
          </p:nvPr>
        </p:nvSpPr>
        <p:spPr>
          <a:xfrm>
            <a:off x="365760" y="1737360"/>
            <a:ext cx="11369809" cy="404777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marL="1482725" indent="-222250">
              <a:buFont typeface="Arial" panose="020B0604020202020204" pitchFamily="34" charset="0"/>
              <a:buChar char="•"/>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level0.4	</a:t>
            </a:r>
          </a:p>
        </p:txBody>
      </p:sp>
    </p:spTree>
    <p:extLst>
      <p:ext uri="{BB962C8B-B14F-4D97-AF65-F5344CB8AC3E}">
        <p14:creationId xmlns:p14="http://schemas.microsoft.com/office/powerpoint/2010/main" val="12092206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hasCustomPrompt="1"/>
          </p:nvPr>
        </p:nvSpPr>
        <p:spPr>
          <a:xfrm>
            <a:off x="457200" y="1737360"/>
            <a:ext cx="5588582"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558550"/>
            <a:ext cx="5588582"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buFont typeface="Arial" panose="020B0604020202020204" pitchFamily="34" charset="0"/>
              <a:buChar cha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8914" y="1737360"/>
            <a:ext cx="5531934"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8914" y="2558550"/>
            <a:ext cx="5531934"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defRPr lang="en-US" sz="16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748649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quad chart">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7465488" cy="810738"/>
          </a:xfrm>
        </p:spPr>
        <p:txBody>
          <a:bodyPr/>
          <a:lstStyle>
            <a:lvl1pPr>
              <a:defRPr sz="2400"/>
            </a:lvl1pPr>
          </a:lstStyle>
          <a:p>
            <a:r>
              <a:rPr lang="en-US"/>
              <a:t>Click to edit Master title style</a:t>
            </a:r>
            <a:endParaRPr lang="en-US" dirty="0"/>
          </a:p>
        </p:txBody>
      </p:sp>
      <p:sp>
        <p:nvSpPr>
          <p:cNvPr id="3" name="Text Placeholder 2"/>
          <p:cNvSpPr>
            <a:spLocks noGrp="1"/>
          </p:cNvSpPr>
          <p:nvPr>
            <p:ph type="body" idx="1" hasCustomPrompt="1"/>
          </p:nvPr>
        </p:nvSpPr>
        <p:spPr>
          <a:xfrm>
            <a:off x="448056"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hasCustomPrompt="1"/>
          </p:nvPr>
        </p:nvSpPr>
        <p:spPr>
          <a:xfrm>
            <a:off x="448056"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3" hasCustomPrompt="1"/>
          </p:nvPr>
        </p:nvSpPr>
        <p:spPr>
          <a:xfrm>
            <a:off x="6153912"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hasCustomPrompt="1"/>
          </p:nvPr>
        </p:nvSpPr>
        <p:spPr>
          <a:xfrm>
            <a:off x="6153912"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10" name="Text Placeholder 9">
            <a:extLst>
              <a:ext uri="{FF2B5EF4-FFF2-40B4-BE49-F238E27FC236}">
                <a16:creationId xmlns:a16="http://schemas.microsoft.com/office/drawing/2014/main" id="{1AC1494F-06BF-478E-BCF5-6FCC755EF91F}"/>
              </a:ext>
            </a:extLst>
          </p:cNvPr>
          <p:cNvSpPr>
            <a:spLocks noGrp="1"/>
          </p:cNvSpPr>
          <p:nvPr>
            <p:ph type="body" sz="quarter" idx="10" hasCustomPrompt="1"/>
          </p:nvPr>
        </p:nvSpPr>
        <p:spPr>
          <a:xfrm>
            <a:off x="447675"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2" name="Text Placeholder 11">
            <a:extLst>
              <a:ext uri="{FF2B5EF4-FFF2-40B4-BE49-F238E27FC236}">
                <a16:creationId xmlns:a16="http://schemas.microsoft.com/office/drawing/2014/main" id="{DE13F5F8-5DA4-4A7D-94FF-19BFEBF090FD}"/>
              </a:ext>
            </a:extLst>
          </p:cNvPr>
          <p:cNvSpPr>
            <a:spLocks noGrp="1"/>
          </p:cNvSpPr>
          <p:nvPr>
            <p:ph type="body" sz="quarter" idx="11" hasCustomPrompt="1"/>
          </p:nvPr>
        </p:nvSpPr>
        <p:spPr>
          <a:xfrm>
            <a:off x="6153150"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4" name="Text Placeholder 13">
            <a:extLst>
              <a:ext uri="{FF2B5EF4-FFF2-40B4-BE49-F238E27FC236}">
                <a16:creationId xmlns:a16="http://schemas.microsoft.com/office/drawing/2014/main" id="{11508C29-BEAF-4D1B-85C7-62D86B9A99F0}"/>
              </a:ext>
            </a:extLst>
          </p:cNvPr>
          <p:cNvSpPr>
            <a:spLocks noGrp="1"/>
          </p:cNvSpPr>
          <p:nvPr>
            <p:ph type="body" sz="quarter" idx="12"/>
          </p:nvPr>
        </p:nvSpPr>
        <p:spPr>
          <a:xfrm>
            <a:off x="447675"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
        <p:nvSpPr>
          <p:cNvPr id="16" name="Text Placeholder 15">
            <a:extLst>
              <a:ext uri="{FF2B5EF4-FFF2-40B4-BE49-F238E27FC236}">
                <a16:creationId xmlns:a16="http://schemas.microsoft.com/office/drawing/2014/main" id="{DA42C277-CD07-4855-BE2B-F5804018ECD9}"/>
              </a:ext>
            </a:extLst>
          </p:cNvPr>
          <p:cNvSpPr>
            <a:spLocks noGrp="1"/>
          </p:cNvSpPr>
          <p:nvPr>
            <p:ph type="body" sz="quarter" idx="13"/>
          </p:nvPr>
        </p:nvSpPr>
        <p:spPr>
          <a:xfrm>
            <a:off x="6153150"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754637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6121090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21988677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609442" y="1699995"/>
            <a:ext cx="11160961" cy="4422776"/>
          </a:xfrm>
        </p:spPr>
        <p:txBody>
          <a:bodyPr/>
          <a:lstStyle>
            <a:lvl1pPr>
              <a:defRPr baseline="0"/>
            </a:lvl1pPr>
          </a:lstStyle>
          <a:p>
            <a:pPr lvl="0"/>
            <a:r>
              <a:rPr lang="en-US" dirty="0"/>
              <a:t>Click to add 1st-level bullet. Click an icon below to add table, graph or other imagery.</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2" hasCustomPrompt="1"/>
          </p:nvPr>
        </p:nvSpPr>
        <p:spPr>
          <a:xfrm>
            <a:off x="609442" y="1168749"/>
            <a:ext cx="11160961" cy="499715"/>
          </a:xfrm>
        </p:spPr>
        <p:txBody>
          <a:bodyPr bIns="0">
            <a:noAutofit/>
          </a:bodyPr>
          <a:lstStyle>
            <a:lvl1pPr marL="0" indent="0">
              <a:lnSpc>
                <a:spcPct val="90000"/>
              </a:lnSpc>
              <a:spcBef>
                <a:spcPts val="0"/>
              </a:spcBef>
              <a:buNone/>
              <a:defRPr sz="2000" b="1" baseline="0">
                <a:solidFill>
                  <a:schemeClr val="accent2"/>
                </a:solidFill>
              </a:defRPr>
            </a:lvl1pPr>
          </a:lstStyle>
          <a:p>
            <a:r>
              <a:rPr lang="en-US" dirty="0"/>
              <a:t>Slide subtitle optional -  delete as needed</a:t>
            </a:r>
          </a:p>
        </p:txBody>
      </p:sp>
      <p:sp>
        <p:nvSpPr>
          <p:cNvPr id="2" name="Title 1">
            <a:extLst>
              <a:ext uri="{FF2B5EF4-FFF2-40B4-BE49-F238E27FC236}">
                <a16:creationId xmlns:a16="http://schemas.microsoft.com/office/drawing/2014/main" id="{3578AEED-62FF-45A4-9B5A-29E8EB7AE3B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5489172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365760" y="411480"/>
            <a:ext cx="11376442" cy="84695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Click to edit Master title style</a:t>
            </a:r>
            <a:endParaRPr lang="en-US" dirty="0"/>
          </a:p>
        </p:txBody>
      </p:sp>
      <p:sp>
        <p:nvSpPr>
          <p:cNvPr id="1027" name="Text Placeholder 2"/>
          <p:cNvSpPr>
            <a:spLocks noGrp="1"/>
          </p:cNvSpPr>
          <p:nvPr>
            <p:ph type="body" idx="1"/>
          </p:nvPr>
        </p:nvSpPr>
        <p:spPr bwMode="auto">
          <a:xfrm>
            <a:off x="365760" y="1737360"/>
            <a:ext cx="11376442" cy="404092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Rectangle 256"/>
          <p:cNvSpPr txBox="1">
            <a:spLocks noChangeArrowheads="1"/>
          </p:cNvSpPr>
          <p:nvPr userDrawn="1"/>
        </p:nvSpPr>
        <p:spPr>
          <a:xfrm>
            <a:off x="363828" y="6477000"/>
            <a:ext cx="3315547" cy="182562"/>
          </a:xfrm>
          <a:prstGeom prst="rect">
            <a:avLst/>
          </a:prstGeom>
          <a:ln/>
        </p:spPr>
        <p:txBody>
          <a:bodyPr anchor="ctr"/>
          <a:lstStyle/>
          <a:p>
            <a:pPr algn="l"/>
            <a:r>
              <a:rPr lang="en-US" sz="1000" dirty="0">
                <a:solidFill>
                  <a:schemeClr val="tx1"/>
                </a:solidFill>
                <a:latin typeface="Arial" pitchFamily="34" charset="0"/>
                <a:cs typeface="Arial" pitchFamily="34" charset="0"/>
              </a:rPr>
              <a:t> </a:t>
            </a:r>
          </a:p>
        </p:txBody>
      </p:sp>
      <p:sp>
        <p:nvSpPr>
          <p:cNvPr id="9" name="Rectangle 6"/>
          <p:cNvSpPr>
            <a:spLocks noChangeArrowheads="1"/>
          </p:cNvSpPr>
          <p:nvPr userDrawn="1"/>
        </p:nvSpPr>
        <p:spPr bwMode="auto">
          <a:xfrm flipH="1">
            <a:off x="163374" y="6513051"/>
            <a:ext cx="515635" cy="146511"/>
          </a:xfrm>
          <a:prstGeom prst="rect">
            <a:avLst/>
          </a:prstGeom>
          <a:noFill/>
          <a:ln w="9525">
            <a:noFill/>
            <a:miter lim="800000"/>
            <a:headEnd/>
            <a:tailEnd/>
          </a:ln>
          <a:effectLst/>
        </p:spPr>
        <p:txBody>
          <a:bodyPr lIns="0" tIns="0" rIns="0" bIns="0"/>
          <a:lstStyle/>
          <a:p>
            <a:pPr algn="l" defTabSz="173038">
              <a:lnSpc>
                <a:spcPct val="90000"/>
              </a:lnSpc>
              <a:tabLst>
                <a:tab pos="230188" algn="l"/>
              </a:tabLst>
              <a:defRPr/>
            </a:pPr>
            <a:fld id="{040BB257-551A-4736-B50F-DCF1BA034C06}" type="slidenum">
              <a:rPr lang="en-US" sz="1000" smtClean="0">
                <a:solidFill>
                  <a:schemeClr val="tx1"/>
                </a:solidFill>
                <a:latin typeface="Arial" pitchFamily="34" charset="0"/>
                <a:cs typeface="Arial" pitchFamily="34" charset="0"/>
              </a:rPr>
              <a:pPr algn="l" defTabSz="173038">
                <a:lnSpc>
                  <a:spcPct val="90000"/>
                </a:lnSpc>
                <a:tabLst>
                  <a:tab pos="230188" algn="l"/>
                </a:tabLst>
                <a:defRPr/>
              </a:pPr>
              <a:t>‹#›</a:t>
            </a:fld>
            <a:endParaRPr lang="en-US" sz="1000" dirty="0">
              <a:solidFill>
                <a:schemeClr val="tx1"/>
              </a:solidFill>
              <a:latin typeface="Arial" pitchFamily="34" charset="0"/>
              <a:cs typeface="Arial" pitchFamily="34" charset="0"/>
            </a:endParaRPr>
          </a:p>
        </p:txBody>
      </p:sp>
    </p:spTree>
    <p:extLst>
      <p:ext uri="{BB962C8B-B14F-4D97-AF65-F5344CB8AC3E}">
        <p14:creationId xmlns:p14="http://schemas.microsoft.com/office/powerpoint/2010/main" val="2081848127"/>
      </p:ext>
    </p:extLst>
  </p:cSld>
  <p:clrMap bg1="lt1" tx1="dk1" bg2="lt2" tx2="dk2" accent1="accent1" accent2="accent2" accent3="accent3" accent4="accent4" accent5="accent5" accent6="accent6" hlink="hlink" folHlink="folHlink"/>
  <p:sldLayoutIdLst>
    <p:sldLayoutId id="2147483953" r:id="rId1"/>
    <p:sldLayoutId id="2147483954" r:id="rId2"/>
    <p:sldLayoutId id="2147483937" r:id="rId3"/>
    <p:sldLayoutId id="2147483939" r:id="rId4"/>
    <p:sldLayoutId id="2147483950" r:id="rId5"/>
    <p:sldLayoutId id="2147483940" r:id="rId6"/>
    <p:sldLayoutId id="2147483941" r:id="rId7"/>
    <p:sldLayoutId id="2147483952" r:id="rId8"/>
  </p:sldLayoutIdLst>
  <p:hf hdr="0" ftr="0" dt="0"/>
  <p:txStyles>
    <p:title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p:titleStyle>
    <p:body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hyperlink" Target="https://docs.gitlab.com/ee/ci/introduction/" TargetMode="External"/></Relationships>
</file>

<file path=ppt/slides/_rels/slide2.xml.rels><?xml version="1.0" encoding="UTF-8" standalone="yes"?>
<Relationships xmlns="http://schemas.openxmlformats.org/package/2006/relationships"><Relationship Id="rId3" Type="http://schemas.openxmlformats.org/officeDocument/2006/relationships/hyperlink" Target="http://creativecommons.org/licenses/by-sa/4.0/" TargetMode="External"/><Relationship Id="rId2" Type="http://schemas.openxmlformats.org/officeDocument/2006/relationships/hyperlink" Target="http://creativecommons.org/licenses/by/4.0/" TargetMode="External"/><Relationship Id="rId1" Type="http://schemas.openxmlformats.org/officeDocument/2006/relationships/slideLayout" Target="../slideLayouts/slideLayout3.xml"/><Relationship Id="rId5" Type="http://schemas.openxmlformats.org/officeDocument/2006/relationships/image" Target="../media/image1.png"/><Relationship Id="rId4" Type="http://schemas.openxmlformats.org/officeDocument/2006/relationships/hyperlink" Target="https://doi.org/10.6084/m9.figshare.26019469" TargetMode="Externa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jpeg"/><Relationship Id="rId1" Type="http://schemas.openxmlformats.org/officeDocument/2006/relationships/slideLayout" Target="../slideLayouts/slideLayout6.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20.png"/></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2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3.xml"/><Relationship Id="rId1" Type="http://schemas.openxmlformats.org/officeDocument/2006/relationships/tags" Target="../tags/tag1.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3.xml"/><Relationship Id="rId1" Type="http://schemas.openxmlformats.org/officeDocument/2006/relationships/tags" Target="../tags/tag2.xml"/><Relationship Id="rId4" Type="http://schemas.openxmlformats.org/officeDocument/2006/relationships/image" Target="../media/image26.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3.xml"/><Relationship Id="rId1" Type="http://schemas.openxmlformats.org/officeDocument/2006/relationships/tags" Target="../tags/tag3.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3.xml"/><Relationship Id="rId1" Type="http://schemas.openxmlformats.org/officeDocument/2006/relationships/tags" Target="../tags/tag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3.xml"/><Relationship Id="rId1" Type="http://schemas.openxmlformats.org/officeDocument/2006/relationships/tags" Target="../tags/tag5.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3.xml"/><Relationship Id="rId1" Type="http://schemas.openxmlformats.org/officeDocument/2006/relationships/tags" Target="../tags/tag6.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3.xml"/><Relationship Id="rId1" Type="http://schemas.openxmlformats.org/officeDocument/2006/relationships/tags" Target="../tags/tag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3.xml"/><Relationship Id="rId1" Type="http://schemas.openxmlformats.org/officeDocument/2006/relationships/tags" Target="../tags/tag8.xml"/></Relationships>
</file>

<file path=ppt/slides/_rels/slide47.xml.rels><?xml version="1.0" encoding="UTF-8" standalone="yes"?>
<Relationships xmlns="http://schemas.openxmlformats.org/package/2006/relationships"><Relationship Id="rId3" Type="http://schemas.openxmlformats.org/officeDocument/2006/relationships/hyperlink" Target="https://bssw.io/items?topic=testing" TargetMode="External"/><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hyperlink" Target="https://github.com/linux-test-project/lcov" TargetMode="External"/><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hyperlink" Target="https://doi.org/10.1017/CBO9780511760396" TargetMode="External"/><Relationship Id="rId2" Type="http://schemas.openxmlformats.org/officeDocument/2006/relationships/notesSlide" Target="../notesSlides/notesSlide33.xml"/><Relationship Id="rId1" Type="http://schemas.openxmlformats.org/officeDocument/2006/relationships/slideLayout" Target="../slideLayouts/slideLayout3.xml"/><Relationship Id="rId5" Type="http://schemas.openxmlformats.org/officeDocument/2006/relationships/hyperlink" Target="https://doi.org/10.1002/spe.2220" TargetMode="External"/><Relationship Id="rId4" Type="http://schemas.openxmlformats.org/officeDocument/2006/relationships/hyperlink" Target="https://isbndb.com/book/9780131177055"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99BF10E-A133-4BAB-A18B-C7563472A356}"/>
              </a:ext>
            </a:extLst>
          </p:cNvPr>
          <p:cNvSpPr>
            <a:spLocks noGrp="1"/>
          </p:cNvSpPr>
          <p:nvPr>
            <p:ph type="body" sz="quarter" idx="10"/>
          </p:nvPr>
        </p:nvSpPr>
        <p:spPr/>
        <p:txBody>
          <a:bodyPr/>
          <a:lstStyle/>
          <a:p>
            <a:endParaRPr lang="en-US" dirty="0"/>
          </a:p>
        </p:txBody>
      </p:sp>
      <p:sp>
        <p:nvSpPr>
          <p:cNvPr id="4" name="Text Placeholder 3">
            <a:extLst>
              <a:ext uri="{FF2B5EF4-FFF2-40B4-BE49-F238E27FC236}">
                <a16:creationId xmlns:a16="http://schemas.microsoft.com/office/drawing/2014/main" id="{CAA49102-FA8F-46A7-83A0-A9A05667E16E}"/>
              </a:ext>
            </a:extLst>
          </p:cNvPr>
          <p:cNvSpPr>
            <a:spLocks noGrp="1"/>
          </p:cNvSpPr>
          <p:nvPr>
            <p:ph type="body" sz="quarter" idx="11"/>
          </p:nvPr>
        </p:nvSpPr>
        <p:spPr>
          <a:xfrm>
            <a:off x="3176924" y="2085870"/>
            <a:ext cx="2806987" cy="424732"/>
          </a:xfrm>
        </p:spPr>
        <p:txBody>
          <a:bodyPr/>
          <a:lstStyle/>
          <a:p>
            <a:r>
              <a:rPr lang="en-US" dirty="0"/>
              <a:t>Gregory R. Watson</a:t>
            </a:r>
          </a:p>
        </p:txBody>
      </p:sp>
      <p:sp>
        <p:nvSpPr>
          <p:cNvPr id="5" name="Text Placeholder 4">
            <a:extLst>
              <a:ext uri="{FF2B5EF4-FFF2-40B4-BE49-F238E27FC236}">
                <a16:creationId xmlns:a16="http://schemas.microsoft.com/office/drawing/2014/main" id="{65EE6617-5516-4E55-AE7E-7E31417CEDFF}"/>
              </a:ext>
            </a:extLst>
          </p:cNvPr>
          <p:cNvSpPr>
            <a:spLocks noGrp="1"/>
          </p:cNvSpPr>
          <p:nvPr>
            <p:ph type="body" sz="quarter" idx="12"/>
          </p:nvPr>
        </p:nvSpPr>
        <p:spPr>
          <a:xfrm>
            <a:off x="5983911" y="2140952"/>
            <a:ext cx="1690167" cy="376085"/>
          </a:xfrm>
        </p:spPr>
        <p:txBody>
          <a:bodyPr/>
          <a:lstStyle/>
          <a:p>
            <a:r>
              <a:rPr lang="en-US" dirty="0"/>
              <a:t>(he/him)</a:t>
            </a:r>
          </a:p>
        </p:txBody>
      </p:sp>
      <p:sp>
        <p:nvSpPr>
          <p:cNvPr id="6" name="Text Placeholder 5">
            <a:extLst>
              <a:ext uri="{FF2B5EF4-FFF2-40B4-BE49-F238E27FC236}">
                <a16:creationId xmlns:a16="http://schemas.microsoft.com/office/drawing/2014/main" id="{A2D55B71-8B0F-4FB0-8981-1394D64313AD}"/>
              </a:ext>
            </a:extLst>
          </p:cNvPr>
          <p:cNvSpPr>
            <a:spLocks noGrp="1"/>
          </p:cNvSpPr>
          <p:nvPr>
            <p:ph type="body" sz="quarter" idx="13"/>
          </p:nvPr>
        </p:nvSpPr>
        <p:spPr/>
        <p:txBody>
          <a:bodyPr/>
          <a:lstStyle/>
          <a:p>
            <a:r>
              <a:rPr lang="en-US" dirty="0"/>
              <a:t>Oak Ridge National Laboratory</a:t>
            </a:r>
          </a:p>
        </p:txBody>
      </p:sp>
      <p:sp>
        <p:nvSpPr>
          <p:cNvPr id="7" name="Text Placeholder 6">
            <a:extLst>
              <a:ext uri="{FF2B5EF4-FFF2-40B4-BE49-F238E27FC236}">
                <a16:creationId xmlns:a16="http://schemas.microsoft.com/office/drawing/2014/main" id="{F5829A8F-4A06-4B9D-8269-0962AD5516DA}"/>
              </a:ext>
            </a:extLst>
          </p:cNvPr>
          <p:cNvSpPr>
            <a:spLocks noGrp="1"/>
          </p:cNvSpPr>
          <p:nvPr>
            <p:ph type="body" sz="quarter" idx="14"/>
          </p:nvPr>
        </p:nvSpPr>
        <p:spPr/>
        <p:txBody>
          <a:bodyPr/>
          <a:lstStyle/>
          <a:p>
            <a:pPr>
              <a:spcBef>
                <a:spcPts val="2800"/>
              </a:spcBef>
            </a:pPr>
            <a:r>
              <a:rPr lang="en-US" sz="2000" b="0" i="0">
                <a:solidFill>
                  <a:srgbClr val="111111"/>
                </a:solidFill>
                <a:effectLst/>
                <a:latin typeface="+mn-lt"/>
              </a:rPr>
              <a:t>Software Practices for Reproducible Science tutorial</a:t>
            </a:r>
            <a:r>
              <a:rPr lang="en-US" sz="2000">
                <a:latin typeface="+mn-lt"/>
              </a:rPr>
              <a:t> </a:t>
            </a:r>
            <a:r>
              <a:rPr lang="en-US" sz="2000"/>
              <a:t>@ ACM-REP 2024</a:t>
            </a:r>
            <a:endParaRPr lang="en-US" sz="2000" dirty="0"/>
          </a:p>
        </p:txBody>
      </p:sp>
      <p:sp>
        <p:nvSpPr>
          <p:cNvPr id="11" name="Google Shape;50;g60257ae959_0_0">
            <a:extLst>
              <a:ext uri="{FF2B5EF4-FFF2-40B4-BE49-F238E27FC236}">
                <a16:creationId xmlns:a16="http://schemas.microsoft.com/office/drawing/2014/main" id="{380DB08E-B7A6-645B-502A-C387F1AD1DA5}"/>
              </a:ext>
            </a:extLst>
          </p:cNvPr>
          <p:cNvSpPr txBox="1">
            <a:spLocks noGrp="1"/>
          </p:cNvSpPr>
          <p:nvPr>
            <p:ph type="ctrTitle"/>
          </p:nvPr>
        </p:nvSpPr>
        <p:spPr>
          <a:xfrm>
            <a:off x="3177633" y="503144"/>
            <a:ext cx="8292316" cy="1030930"/>
          </a:xfrm>
          <a:prstGeom prst="rect">
            <a:avLst/>
          </a:prstGeom>
          <a:noFill/>
          <a:ln>
            <a:noFill/>
          </a:ln>
        </p:spPr>
        <p:txBody>
          <a:bodyPr spcFirstLastPara="1" wrap="square" lIns="91425" tIns="45700" rIns="91425" bIns="45700" anchor="b" anchorCtr="0">
            <a:noAutofit/>
          </a:bodyPr>
          <a:lstStyle/>
          <a:p>
            <a:r>
              <a:rPr lang="en-US" dirty="0"/>
              <a:t>Software Testing and Verification</a:t>
            </a:r>
            <a:endParaRPr lang="en-US" sz="2800" dirty="0">
              <a:effectLst/>
            </a:endParaRPr>
          </a:p>
        </p:txBody>
      </p:sp>
      <p:sp>
        <p:nvSpPr>
          <p:cNvPr id="15" name="Text Placeholder 7">
            <a:extLst>
              <a:ext uri="{FF2B5EF4-FFF2-40B4-BE49-F238E27FC236}">
                <a16:creationId xmlns:a16="http://schemas.microsoft.com/office/drawing/2014/main" id="{BB6EEDEF-17DF-DA33-79BB-1F4577FFC573}"/>
              </a:ext>
            </a:extLst>
          </p:cNvPr>
          <p:cNvSpPr>
            <a:spLocks noGrp="1"/>
          </p:cNvSpPr>
          <p:nvPr>
            <p:ph type="body" sz="quarter" idx="15"/>
          </p:nvPr>
        </p:nvSpPr>
        <p:spPr>
          <a:xfrm>
            <a:off x="3176924" y="3792588"/>
            <a:ext cx="8292316" cy="1200329"/>
          </a:xfrm>
        </p:spPr>
        <p:txBody>
          <a:bodyPr/>
          <a:lstStyle/>
          <a:p>
            <a:r>
              <a:rPr lang="en-US" sz="2000" dirty="0"/>
              <a:t>Contributors: Anshu Dubey (ANL), David E. Bernholdt (ORNL), Patricia Grubel (LANL), Rinku Gupta (ANL), Alicia </a:t>
            </a:r>
            <a:r>
              <a:rPr lang="en-US" sz="2000" dirty="0" err="1"/>
              <a:t>Klinvex</a:t>
            </a:r>
            <a:r>
              <a:rPr lang="en-US" sz="2000" dirty="0"/>
              <a:t> (SNL), Mark C. Miller (LLNL), Jared O’Neal (ANL), David M. Rogers (ORNL), Gregory R. Watson (ORNL)</a:t>
            </a:r>
          </a:p>
        </p:txBody>
      </p:sp>
    </p:spTree>
    <p:extLst>
      <p:ext uri="{BB962C8B-B14F-4D97-AF65-F5344CB8AC3E}">
        <p14:creationId xmlns:p14="http://schemas.microsoft.com/office/powerpoint/2010/main" val="27675258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B1CC4F-16D6-E895-AFBC-9A514D75E691}"/>
              </a:ext>
            </a:extLst>
          </p:cNvPr>
          <p:cNvSpPr>
            <a:spLocks noGrp="1"/>
          </p:cNvSpPr>
          <p:nvPr>
            <p:ph type="title"/>
          </p:nvPr>
        </p:nvSpPr>
        <p:spPr>
          <a:xfrm>
            <a:off x="406844" y="215753"/>
            <a:ext cx="11375136" cy="914400"/>
          </a:xfrm>
        </p:spPr>
        <p:txBody>
          <a:bodyPr/>
          <a:lstStyle/>
          <a:p>
            <a:r>
              <a:rPr lang="en-US" dirty="0"/>
              <a:t>How to Think About Building Tests</a:t>
            </a:r>
          </a:p>
        </p:txBody>
      </p:sp>
      <p:grpSp>
        <p:nvGrpSpPr>
          <p:cNvPr id="16" name="Group 15">
            <a:extLst>
              <a:ext uri="{FF2B5EF4-FFF2-40B4-BE49-F238E27FC236}">
                <a16:creationId xmlns:a16="http://schemas.microsoft.com/office/drawing/2014/main" id="{D3CC4FF2-1DF2-1ADB-24C4-88350472919D}"/>
              </a:ext>
            </a:extLst>
          </p:cNvPr>
          <p:cNvGrpSpPr/>
          <p:nvPr/>
        </p:nvGrpSpPr>
        <p:grpSpPr>
          <a:xfrm>
            <a:off x="406844" y="864917"/>
            <a:ext cx="5375657" cy="3623270"/>
            <a:chOff x="718754" y="1360869"/>
            <a:chExt cx="5375657" cy="3623270"/>
          </a:xfrm>
        </p:grpSpPr>
        <p:sp>
          <p:nvSpPr>
            <p:cNvPr id="3" name="Rounded Rectangle 2">
              <a:extLst>
                <a:ext uri="{FF2B5EF4-FFF2-40B4-BE49-F238E27FC236}">
                  <a16:creationId xmlns:a16="http://schemas.microsoft.com/office/drawing/2014/main" id="{DC74BD74-D77A-B3A0-E636-1F86AC14DAC6}"/>
                </a:ext>
              </a:extLst>
            </p:cNvPr>
            <p:cNvSpPr/>
            <p:nvPr/>
          </p:nvSpPr>
          <p:spPr>
            <a:xfrm>
              <a:off x="718754" y="1360869"/>
              <a:ext cx="2046135" cy="1696277"/>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You start by thinking about what is the correct behavior</a:t>
              </a:r>
            </a:p>
          </p:txBody>
        </p:sp>
        <p:sp>
          <p:nvSpPr>
            <p:cNvPr id="9" name="Rounded Rectangle 8">
              <a:extLst>
                <a:ext uri="{FF2B5EF4-FFF2-40B4-BE49-F238E27FC236}">
                  <a16:creationId xmlns:a16="http://schemas.microsoft.com/office/drawing/2014/main" id="{1D295530-44B8-F049-1220-DD7166199FFC}"/>
                </a:ext>
              </a:extLst>
            </p:cNvPr>
            <p:cNvSpPr/>
            <p:nvPr/>
          </p:nvSpPr>
          <p:spPr>
            <a:xfrm>
              <a:off x="3092542" y="1360869"/>
              <a:ext cx="3001869" cy="1666791"/>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Next you think about how you are going to be able to tell whether the code is exhibiting correct behavior</a:t>
              </a:r>
            </a:p>
          </p:txBody>
        </p:sp>
        <p:sp>
          <p:nvSpPr>
            <p:cNvPr id="4" name="Rounded Rectangle 3">
              <a:extLst>
                <a:ext uri="{FF2B5EF4-FFF2-40B4-BE49-F238E27FC236}">
                  <a16:creationId xmlns:a16="http://schemas.microsoft.com/office/drawing/2014/main" id="{753DC160-4EC9-B8F8-2210-4AD51C69F727}"/>
                </a:ext>
              </a:extLst>
            </p:cNvPr>
            <p:cNvSpPr/>
            <p:nvPr/>
          </p:nvSpPr>
          <p:spPr>
            <a:xfrm>
              <a:off x="718754" y="3287862"/>
              <a:ext cx="2046135" cy="1696277"/>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You also think about what would be wrong behavior</a:t>
              </a:r>
            </a:p>
          </p:txBody>
        </p:sp>
        <p:sp>
          <p:nvSpPr>
            <p:cNvPr id="13" name="Rounded Rectangle 12">
              <a:extLst>
                <a:ext uri="{FF2B5EF4-FFF2-40B4-BE49-F238E27FC236}">
                  <a16:creationId xmlns:a16="http://schemas.microsoft.com/office/drawing/2014/main" id="{8F952D7B-D792-0880-0C14-7941C8902919}"/>
                </a:ext>
              </a:extLst>
            </p:cNvPr>
            <p:cNvSpPr/>
            <p:nvPr/>
          </p:nvSpPr>
          <p:spPr>
            <a:xfrm>
              <a:off x="3000951" y="3317348"/>
              <a:ext cx="3001869" cy="1666791"/>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Next you think about how you are going to be able to tell whether the code is exhibiting correct behavior</a:t>
              </a:r>
            </a:p>
          </p:txBody>
        </p:sp>
      </p:grpSp>
      <p:sp>
        <p:nvSpPr>
          <p:cNvPr id="15" name="TextBox 14">
            <a:extLst>
              <a:ext uri="{FF2B5EF4-FFF2-40B4-BE49-F238E27FC236}">
                <a16:creationId xmlns:a16="http://schemas.microsoft.com/office/drawing/2014/main" id="{F9B4A991-F297-965C-6924-5E546D972B66}"/>
              </a:ext>
            </a:extLst>
          </p:cNvPr>
          <p:cNvSpPr txBox="1"/>
          <p:nvPr/>
        </p:nvSpPr>
        <p:spPr>
          <a:xfrm>
            <a:off x="6686634" y="4063455"/>
            <a:ext cx="4024756" cy="849463"/>
          </a:xfrm>
          <a:prstGeom prst="rect">
            <a:avLst/>
          </a:prstGeom>
          <a:noFill/>
        </p:spPr>
        <p:txBody>
          <a:bodyPr wrap="none" lIns="118872" tIns="91440" rIns="118872" bIns="91440" rtlCol="0" anchor="ctr" anchorCtr="0">
            <a:spAutoFit/>
          </a:bodyPr>
          <a:lstStyle/>
          <a:p>
            <a:pPr>
              <a:lnSpc>
                <a:spcPct val="90000"/>
              </a:lnSpc>
            </a:pPr>
            <a:r>
              <a:rPr lang="en-US" sz="2400" dirty="0"/>
              <a:t>Here are all the ingredients </a:t>
            </a:r>
          </a:p>
          <a:p>
            <a:pPr>
              <a:lnSpc>
                <a:spcPct val="90000"/>
              </a:lnSpc>
            </a:pPr>
            <a:r>
              <a:rPr lang="en-US" sz="2400" dirty="0"/>
              <a:t>for building a test !!</a:t>
            </a:r>
          </a:p>
        </p:txBody>
      </p:sp>
      <p:sp>
        <p:nvSpPr>
          <p:cNvPr id="7" name="Rectangle 6">
            <a:extLst>
              <a:ext uri="{FF2B5EF4-FFF2-40B4-BE49-F238E27FC236}">
                <a16:creationId xmlns:a16="http://schemas.microsoft.com/office/drawing/2014/main" id="{AE9EFDAD-7B60-9EFA-8FEB-6230778AF06F}"/>
              </a:ext>
            </a:extLst>
          </p:cNvPr>
          <p:cNvSpPr/>
          <p:nvPr/>
        </p:nvSpPr>
        <p:spPr>
          <a:xfrm>
            <a:off x="6629944" y="451896"/>
            <a:ext cx="4976506" cy="3511826"/>
          </a:xfrm>
          <a:prstGeom prst="rect">
            <a:avLst/>
          </a:prstGeom>
          <a:solidFill>
            <a:schemeClr val="tx2">
              <a:lumMod val="40000"/>
              <a:lumOff val="60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400" dirty="0">
                <a:solidFill>
                  <a:sysClr val="windowText" lastClr="000000"/>
                </a:solidFill>
              </a:rPr>
              <a:t>Let us work through an example …</a:t>
            </a:r>
          </a:p>
          <a:p>
            <a:pPr algn="ctr">
              <a:lnSpc>
                <a:spcPct val="90000"/>
              </a:lnSpc>
            </a:pPr>
            <a:endParaRPr lang="en-US" sz="2400" dirty="0">
              <a:solidFill>
                <a:sysClr val="windowText" lastClr="000000"/>
              </a:solidFill>
            </a:endParaRPr>
          </a:p>
          <a:p>
            <a:pPr marL="342900" indent="-342900">
              <a:lnSpc>
                <a:spcPct val="90000"/>
              </a:lnSpc>
              <a:buFont typeface="Arial" panose="020B0604020202020204" pitchFamily="34" charset="0"/>
              <a:buChar char="•"/>
            </a:pPr>
            <a:r>
              <a:rPr lang="en-US" sz="2000" dirty="0">
                <a:solidFill>
                  <a:sysClr val="windowText" lastClr="000000"/>
                </a:solidFill>
              </a:rPr>
              <a:t>You want a large prime number for encryption</a:t>
            </a:r>
          </a:p>
          <a:p>
            <a:pPr marL="342900" indent="-342900">
              <a:lnSpc>
                <a:spcPct val="90000"/>
              </a:lnSpc>
              <a:buFont typeface="Arial" panose="020B0604020202020204" pitchFamily="34" charset="0"/>
              <a:buChar char="•"/>
            </a:pPr>
            <a:r>
              <a:rPr lang="en-US" sz="2000" dirty="0">
                <a:solidFill>
                  <a:sysClr val="windowText" lastClr="000000"/>
                </a:solidFill>
              </a:rPr>
              <a:t>As a part of the development, you first write a function that checks if a given number is prime</a:t>
            </a:r>
          </a:p>
          <a:p>
            <a:pPr>
              <a:lnSpc>
                <a:spcPct val="90000"/>
              </a:lnSpc>
            </a:pPr>
            <a:endParaRPr lang="en-US" sz="2000" dirty="0">
              <a:solidFill>
                <a:sysClr val="windowText" lastClr="000000"/>
              </a:solidFill>
            </a:endParaRPr>
          </a:p>
          <a:p>
            <a:pPr>
              <a:lnSpc>
                <a:spcPct val="90000"/>
              </a:lnSpc>
            </a:pPr>
            <a:r>
              <a:rPr lang="en-US" sz="2000" dirty="0">
                <a:solidFill>
                  <a:sysClr val="windowText" lastClr="000000"/>
                </a:solidFill>
              </a:rPr>
              <a:t>Correct behavior: input 13 returns true, input 15 returns false</a:t>
            </a:r>
          </a:p>
          <a:p>
            <a:pPr>
              <a:lnSpc>
                <a:spcPct val="90000"/>
              </a:lnSpc>
            </a:pPr>
            <a:r>
              <a:rPr lang="en-US" sz="2000" dirty="0">
                <a:solidFill>
                  <a:sysClr val="windowText" lastClr="000000"/>
                </a:solidFill>
              </a:rPr>
              <a:t>Incorrect behavior: input 15 returns true</a:t>
            </a:r>
          </a:p>
          <a:p>
            <a:pPr algn="ctr">
              <a:lnSpc>
                <a:spcPct val="90000"/>
              </a:lnSpc>
            </a:pPr>
            <a:endParaRPr lang="en-US" sz="2000" dirty="0">
              <a:solidFill>
                <a:sysClr val="windowText" lastClr="000000"/>
              </a:solidFill>
            </a:endParaRPr>
          </a:p>
        </p:txBody>
      </p:sp>
    </p:spTree>
    <p:extLst>
      <p:ext uri="{BB962C8B-B14F-4D97-AF65-F5344CB8AC3E}">
        <p14:creationId xmlns:p14="http://schemas.microsoft.com/office/powerpoint/2010/main" val="36865666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B1CC4F-16D6-E895-AFBC-9A514D75E691}"/>
              </a:ext>
            </a:extLst>
          </p:cNvPr>
          <p:cNvSpPr>
            <a:spLocks noGrp="1"/>
          </p:cNvSpPr>
          <p:nvPr>
            <p:ph type="title"/>
          </p:nvPr>
        </p:nvSpPr>
        <p:spPr>
          <a:xfrm>
            <a:off x="406844" y="215753"/>
            <a:ext cx="11375136" cy="914400"/>
          </a:xfrm>
        </p:spPr>
        <p:txBody>
          <a:bodyPr/>
          <a:lstStyle/>
          <a:p>
            <a:r>
              <a:rPr lang="en-US" dirty="0"/>
              <a:t>How to Think About Building Tests</a:t>
            </a:r>
          </a:p>
        </p:txBody>
      </p:sp>
      <p:grpSp>
        <p:nvGrpSpPr>
          <p:cNvPr id="16" name="Group 15">
            <a:extLst>
              <a:ext uri="{FF2B5EF4-FFF2-40B4-BE49-F238E27FC236}">
                <a16:creationId xmlns:a16="http://schemas.microsoft.com/office/drawing/2014/main" id="{D3CC4FF2-1DF2-1ADB-24C4-88350472919D}"/>
              </a:ext>
            </a:extLst>
          </p:cNvPr>
          <p:cNvGrpSpPr/>
          <p:nvPr/>
        </p:nvGrpSpPr>
        <p:grpSpPr>
          <a:xfrm>
            <a:off x="406844" y="864917"/>
            <a:ext cx="5375657" cy="3623270"/>
            <a:chOff x="718754" y="1360869"/>
            <a:chExt cx="5375657" cy="3623270"/>
          </a:xfrm>
        </p:grpSpPr>
        <p:sp>
          <p:nvSpPr>
            <p:cNvPr id="3" name="Rounded Rectangle 2">
              <a:extLst>
                <a:ext uri="{FF2B5EF4-FFF2-40B4-BE49-F238E27FC236}">
                  <a16:creationId xmlns:a16="http://schemas.microsoft.com/office/drawing/2014/main" id="{DC74BD74-D77A-B3A0-E636-1F86AC14DAC6}"/>
                </a:ext>
              </a:extLst>
            </p:cNvPr>
            <p:cNvSpPr/>
            <p:nvPr/>
          </p:nvSpPr>
          <p:spPr>
            <a:xfrm>
              <a:off x="718754" y="1360869"/>
              <a:ext cx="2046135" cy="1696277"/>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You start by thinking about what is the correct behavior</a:t>
              </a:r>
            </a:p>
          </p:txBody>
        </p:sp>
        <p:sp>
          <p:nvSpPr>
            <p:cNvPr id="9" name="Rounded Rectangle 8">
              <a:extLst>
                <a:ext uri="{FF2B5EF4-FFF2-40B4-BE49-F238E27FC236}">
                  <a16:creationId xmlns:a16="http://schemas.microsoft.com/office/drawing/2014/main" id="{1D295530-44B8-F049-1220-DD7166199FFC}"/>
                </a:ext>
              </a:extLst>
            </p:cNvPr>
            <p:cNvSpPr/>
            <p:nvPr/>
          </p:nvSpPr>
          <p:spPr>
            <a:xfrm>
              <a:off x="3092542" y="1360869"/>
              <a:ext cx="3001869" cy="1666791"/>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Next you think about how you are going to be able to tell whether the code is exhibiting correct behavior</a:t>
              </a:r>
            </a:p>
          </p:txBody>
        </p:sp>
        <p:sp>
          <p:nvSpPr>
            <p:cNvPr id="4" name="Rounded Rectangle 3">
              <a:extLst>
                <a:ext uri="{FF2B5EF4-FFF2-40B4-BE49-F238E27FC236}">
                  <a16:creationId xmlns:a16="http://schemas.microsoft.com/office/drawing/2014/main" id="{753DC160-4EC9-B8F8-2210-4AD51C69F727}"/>
                </a:ext>
              </a:extLst>
            </p:cNvPr>
            <p:cNvSpPr/>
            <p:nvPr/>
          </p:nvSpPr>
          <p:spPr>
            <a:xfrm>
              <a:off x="718754" y="3287862"/>
              <a:ext cx="2046135" cy="1696277"/>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You also think about what would be wrong behavior</a:t>
              </a:r>
            </a:p>
          </p:txBody>
        </p:sp>
        <p:sp>
          <p:nvSpPr>
            <p:cNvPr id="13" name="Rounded Rectangle 12">
              <a:extLst>
                <a:ext uri="{FF2B5EF4-FFF2-40B4-BE49-F238E27FC236}">
                  <a16:creationId xmlns:a16="http://schemas.microsoft.com/office/drawing/2014/main" id="{8F952D7B-D792-0880-0C14-7941C8902919}"/>
                </a:ext>
              </a:extLst>
            </p:cNvPr>
            <p:cNvSpPr/>
            <p:nvPr/>
          </p:nvSpPr>
          <p:spPr>
            <a:xfrm>
              <a:off x="3000951" y="3317348"/>
              <a:ext cx="3001869" cy="1666791"/>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Next you think about how you are going to be able to tell whether the code is exhibiting correct behavior</a:t>
              </a:r>
            </a:p>
          </p:txBody>
        </p:sp>
      </p:grpSp>
      <p:sp>
        <p:nvSpPr>
          <p:cNvPr id="17" name="TextBox 16">
            <a:extLst>
              <a:ext uri="{FF2B5EF4-FFF2-40B4-BE49-F238E27FC236}">
                <a16:creationId xmlns:a16="http://schemas.microsoft.com/office/drawing/2014/main" id="{AA0BA1E1-5374-FD6A-8F4E-24246BDA28A3}"/>
              </a:ext>
            </a:extLst>
          </p:cNvPr>
          <p:cNvSpPr txBox="1"/>
          <p:nvPr/>
        </p:nvSpPr>
        <p:spPr>
          <a:xfrm>
            <a:off x="1130110" y="4787598"/>
            <a:ext cx="9121599" cy="1181862"/>
          </a:xfrm>
          <a:prstGeom prst="rect">
            <a:avLst/>
          </a:prstGeom>
          <a:noFill/>
        </p:spPr>
        <p:txBody>
          <a:bodyPr wrap="square" lIns="118872" tIns="91440" rIns="118872" bIns="91440" rtlCol="0" anchor="ctr" anchorCtr="0">
            <a:spAutoFit/>
          </a:bodyPr>
          <a:lstStyle/>
          <a:p>
            <a:pPr marL="285750" indent="-285750" algn="l">
              <a:lnSpc>
                <a:spcPct val="90000"/>
              </a:lnSpc>
              <a:buFont typeface="Arial" panose="020B0604020202020204" pitchFamily="34" charset="0"/>
              <a:buChar char="•"/>
            </a:pPr>
            <a:r>
              <a:rPr lang="en-US" dirty="0"/>
              <a:t>You write a “main” that reads in a number, calls the functions and prints true or false</a:t>
            </a:r>
          </a:p>
          <a:p>
            <a:pPr marL="285750" indent="-285750" algn="l">
              <a:lnSpc>
                <a:spcPct val="90000"/>
              </a:lnSpc>
              <a:buFont typeface="Arial" panose="020B0604020202020204" pitchFamily="34" charset="0"/>
              <a:buChar char="•"/>
            </a:pPr>
            <a:r>
              <a:rPr lang="en-US" dirty="0"/>
              <a:t>You can automate it by including a series of known primes and non-primes and their corresponding true or false values</a:t>
            </a:r>
          </a:p>
          <a:p>
            <a:pPr marL="285750" indent="-285750" algn="l">
              <a:lnSpc>
                <a:spcPct val="90000"/>
              </a:lnSpc>
              <a:buFont typeface="Arial" panose="020B0604020202020204" pitchFamily="34" charset="0"/>
              <a:buChar char="•"/>
            </a:pPr>
            <a:r>
              <a:rPr lang="en-US" dirty="0"/>
              <a:t>This is your “unit test” for the function</a:t>
            </a:r>
          </a:p>
        </p:txBody>
      </p:sp>
      <p:sp>
        <p:nvSpPr>
          <p:cNvPr id="5" name="TextBox 4">
            <a:extLst>
              <a:ext uri="{FF2B5EF4-FFF2-40B4-BE49-F238E27FC236}">
                <a16:creationId xmlns:a16="http://schemas.microsoft.com/office/drawing/2014/main" id="{49C8C45C-548E-EEC7-AA85-6EB7426DAC04}"/>
              </a:ext>
            </a:extLst>
          </p:cNvPr>
          <p:cNvSpPr txBox="1"/>
          <p:nvPr/>
        </p:nvSpPr>
        <p:spPr>
          <a:xfrm>
            <a:off x="6686634" y="4063455"/>
            <a:ext cx="4024756" cy="849463"/>
          </a:xfrm>
          <a:prstGeom prst="rect">
            <a:avLst/>
          </a:prstGeom>
          <a:noFill/>
        </p:spPr>
        <p:txBody>
          <a:bodyPr wrap="none" lIns="118872" tIns="91440" rIns="118872" bIns="91440" rtlCol="0" anchor="ctr" anchorCtr="0">
            <a:spAutoFit/>
          </a:bodyPr>
          <a:lstStyle/>
          <a:p>
            <a:pPr>
              <a:lnSpc>
                <a:spcPct val="90000"/>
              </a:lnSpc>
            </a:pPr>
            <a:r>
              <a:rPr lang="en-US" sz="2400" dirty="0"/>
              <a:t>Here are all the ingredients </a:t>
            </a:r>
          </a:p>
          <a:p>
            <a:pPr>
              <a:lnSpc>
                <a:spcPct val="90000"/>
              </a:lnSpc>
            </a:pPr>
            <a:r>
              <a:rPr lang="en-US" sz="2400" dirty="0"/>
              <a:t>for building a test !!</a:t>
            </a:r>
          </a:p>
        </p:txBody>
      </p:sp>
      <p:sp>
        <p:nvSpPr>
          <p:cNvPr id="8" name="Rectangle 7">
            <a:extLst>
              <a:ext uri="{FF2B5EF4-FFF2-40B4-BE49-F238E27FC236}">
                <a16:creationId xmlns:a16="http://schemas.microsoft.com/office/drawing/2014/main" id="{9FEC453C-8A27-5A5F-B26A-ABA513B00FB6}"/>
              </a:ext>
            </a:extLst>
          </p:cNvPr>
          <p:cNvSpPr/>
          <p:nvPr/>
        </p:nvSpPr>
        <p:spPr>
          <a:xfrm>
            <a:off x="6629944" y="451896"/>
            <a:ext cx="4976506" cy="3511826"/>
          </a:xfrm>
          <a:prstGeom prst="rect">
            <a:avLst/>
          </a:prstGeom>
          <a:solidFill>
            <a:schemeClr val="tx2">
              <a:lumMod val="40000"/>
              <a:lumOff val="60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400" dirty="0">
                <a:solidFill>
                  <a:sysClr val="windowText" lastClr="000000"/>
                </a:solidFill>
              </a:rPr>
              <a:t>Let us work through an example …</a:t>
            </a:r>
          </a:p>
          <a:p>
            <a:pPr algn="ctr">
              <a:lnSpc>
                <a:spcPct val="90000"/>
              </a:lnSpc>
            </a:pPr>
            <a:endParaRPr lang="en-US" sz="2400" dirty="0">
              <a:solidFill>
                <a:sysClr val="windowText" lastClr="000000"/>
              </a:solidFill>
            </a:endParaRPr>
          </a:p>
          <a:p>
            <a:pPr marL="342900" indent="-342900">
              <a:lnSpc>
                <a:spcPct val="90000"/>
              </a:lnSpc>
              <a:buFont typeface="Arial" panose="020B0604020202020204" pitchFamily="34" charset="0"/>
              <a:buChar char="•"/>
            </a:pPr>
            <a:r>
              <a:rPr lang="en-US" sz="2000" dirty="0">
                <a:solidFill>
                  <a:sysClr val="windowText" lastClr="000000"/>
                </a:solidFill>
              </a:rPr>
              <a:t>You want a large prime number for encryption</a:t>
            </a:r>
          </a:p>
          <a:p>
            <a:pPr marL="342900" indent="-342900">
              <a:lnSpc>
                <a:spcPct val="90000"/>
              </a:lnSpc>
              <a:buFont typeface="Arial" panose="020B0604020202020204" pitchFamily="34" charset="0"/>
              <a:buChar char="•"/>
            </a:pPr>
            <a:r>
              <a:rPr lang="en-US" sz="2000" dirty="0">
                <a:solidFill>
                  <a:sysClr val="windowText" lastClr="000000"/>
                </a:solidFill>
              </a:rPr>
              <a:t>As a part of the development, you first write a function that checks if a given number is prime</a:t>
            </a:r>
          </a:p>
          <a:p>
            <a:pPr>
              <a:lnSpc>
                <a:spcPct val="90000"/>
              </a:lnSpc>
            </a:pPr>
            <a:endParaRPr lang="en-US" sz="2000" dirty="0">
              <a:solidFill>
                <a:sysClr val="windowText" lastClr="000000"/>
              </a:solidFill>
            </a:endParaRPr>
          </a:p>
          <a:p>
            <a:pPr>
              <a:lnSpc>
                <a:spcPct val="90000"/>
              </a:lnSpc>
            </a:pPr>
            <a:r>
              <a:rPr lang="en-US" sz="2000" dirty="0">
                <a:solidFill>
                  <a:sysClr val="windowText" lastClr="000000"/>
                </a:solidFill>
              </a:rPr>
              <a:t>Correct behavior: input 13 returns true, input 15 returns false</a:t>
            </a:r>
          </a:p>
          <a:p>
            <a:pPr>
              <a:lnSpc>
                <a:spcPct val="90000"/>
              </a:lnSpc>
            </a:pPr>
            <a:r>
              <a:rPr lang="en-US" sz="2000" dirty="0">
                <a:solidFill>
                  <a:sysClr val="windowText" lastClr="000000"/>
                </a:solidFill>
              </a:rPr>
              <a:t>Incorrect behavior: input 15 returns true</a:t>
            </a:r>
          </a:p>
          <a:p>
            <a:pPr algn="ctr">
              <a:lnSpc>
                <a:spcPct val="90000"/>
              </a:lnSpc>
            </a:pPr>
            <a:endParaRPr lang="en-US" sz="2000" dirty="0">
              <a:solidFill>
                <a:sysClr val="windowText" lastClr="000000"/>
              </a:solidFill>
            </a:endParaRPr>
          </a:p>
        </p:txBody>
      </p:sp>
    </p:spTree>
    <p:extLst>
      <p:ext uri="{BB962C8B-B14F-4D97-AF65-F5344CB8AC3E}">
        <p14:creationId xmlns:p14="http://schemas.microsoft.com/office/powerpoint/2010/main" val="12355129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B1CC4F-16D6-E895-AFBC-9A514D75E691}"/>
              </a:ext>
            </a:extLst>
          </p:cNvPr>
          <p:cNvSpPr>
            <a:spLocks noGrp="1"/>
          </p:cNvSpPr>
          <p:nvPr>
            <p:ph type="title"/>
          </p:nvPr>
        </p:nvSpPr>
        <p:spPr>
          <a:xfrm>
            <a:off x="406844" y="215753"/>
            <a:ext cx="11375136" cy="914400"/>
          </a:xfrm>
        </p:spPr>
        <p:txBody>
          <a:bodyPr/>
          <a:lstStyle/>
          <a:p>
            <a:r>
              <a:rPr lang="en-US" dirty="0"/>
              <a:t>How to Think About Building Tests</a:t>
            </a:r>
          </a:p>
        </p:txBody>
      </p:sp>
      <p:sp>
        <p:nvSpPr>
          <p:cNvPr id="3" name="Rounded Rectangle 2">
            <a:extLst>
              <a:ext uri="{FF2B5EF4-FFF2-40B4-BE49-F238E27FC236}">
                <a16:creationId xmlns:a16="http://schemas.microsoft.com/office/drawing/2014/main" id="{DC74BD74-D77A-B3A0-E636-1F86AC14DAC6}"/>
              </a:ext>
            </a:extLst>
          </p:cNvPr>
          <p:cNvSpPr/>
          <p:nvPr/>
        </p:nvSpPr>
        <p:spPr>
          <a:xfrm>
            <a:off x="406844" y="864917"/>
            <a:ext cx="2430816" cy="1696277"/>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Next you write a function to get to a large prime for encryption</a:t>
            </a:r>
          </a:p>
        </p:txBody>
      </p:sp>
      <p:sp>
        <p:nvSpPr>
          <p:cNvPr id="9" name="Rounded Rectangle 8">
            <a:extLst>
              <a:ext uri="{FF2B5EF4-FFF2-40B4-BE49-F238E27FC236}">
                <a16:creationId xmlns:a16="http://schemas.microsoft.com/office/drawing/2014/main" id="{1D295530-44B8-F049-1220-DD7166199FFC}"/>
              </a:ext>
            </a:extLst>
          </p:cNvPr>
          <p:cNvSpPr/>
          <p:nvPr/>
        </p:nvSpPr>
        <p:spPr>
          <a:xfrm>
            <a:off x="3064889" y="820511"/>
            <a:ext cx="3001869" cy="1666791"/>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Then you wish to confirm that it is a large enough prime</a:t>
            </a:r>
          </a:p>
        </p:txBody>
      </p:sp>
      <p:sp>
        <p:nvSpPr>
          <p:cNvPr id="14" name="Rectangle 13">
            <a:extLst>
              <a:ext uri="{FF2B5EF4-FFF2-40B4-BE49-F238E27FC236}">
                <a16:creationId xmlns:a16="http://schemas.microsoft.com/office/drawing/2014/main" id="{1F978CD3-CF5F-A8A1-483B-8479C73829B3}"/>
              </a:ext>
            </a:extLst>
          </p:cNvPr>
          <p:cNvSpPr/>
          <p:nvPr/>
        </p:nvSpPr>
        <p:spPr>
          <a:xfrm>
            <a:off x="6293987" y="918026"/>
            <a:ext cx="4976506" cy="1427609"/>
          </a:xfrm>
          <a:prstGeom prst="rect">
            <a:avLst/>
          </a:prstGeom>
          <a:solidFill>
            <a:schemeClr val="tx2">
              <a:lumMod val="40000"/>
              <a:lumOff val="60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t>So, you write another unit test that counts the number of digits in the prime</a:t>
            </a:r>
          </a:p>
        </p:txBody>
      </p:sp>
    </p:spTree>
    <p:extLst>
      <p:ext uri="{BB962C8B-B14F-4D97-AF65-F5344CB8AC3E}">
        <p14:creationId xmlns:p14="http://schemas.microsoft.com/office/powerpoint/2010/main" val="33355420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B1CC4F-16D6-E895-AFBC-9A514D75E691}"/>
              </a:ext>
            </a:extLst>
          </p:cNvPr>
          <p:cNvSpPr>
            <a:spLocks noGrp="1"/>
          </p:cNvSpPr>
          <p:nvPr>
            <p:ph type="title"/>
          </p:nvPr>
        </p:nvSpPr>
        <p:spPr>
          <a:xfrm>
            <a:off x="406844" y="215753"/>
            <a:ext cx="11375136" cy="914400"/>
          </a:xfrm>
        </p:spPr>
        <p:txBody>
          <a:bodyPr/>
          <a:lstStyle/>
          <a:p>
            <a:r>
              <a:rPr lang="en-US" dirty="0"/>
              <a:t>How to Think About Building Tests</a:t>
            </a:r>
          </a:p>
        </p:txBody>
      </p:sp>
      <p:sp>
        <p:nvSpPr>
          <p:cNvPr id="4" name="Rounded Rectangle 3">
            <a:extLst>
              <a:ext uri="{FF2B5EF4-FFF2-40B4-BE49-F238E27FC236}">
                <a16:creationId xmlns:a16="http://schemas.microsoft.com/office/drawing/2014/main" id="{753DC160-4EC9-B8F8-2210-4AD51C69F727}"/>
              </a:ext>
            </a:extLst>
          </p:cNvPr>
          <p:cNvSpPr/>
          <p:nvPr/>
        </p:nvSpPr>
        <p:spPr>
          <a:xfrm>
            <a:off x="406844" y="2791910"/>
            <a:ext cx="2373788" cy="1696277"/>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Finally, you want to verify that it meets your encryption needs</a:t>
            </a:r>
          </a:p>
        </p:txBody>
      </p:sp>
      <p:sp>
        <p:nvSpPr>
          <p:cNvPr id="13" name="Rounded Rectangle 12">
            <a:extLst>
              <a:ext uri="{FF2B5EF4-FFF2-40B4-BE49-F238E27FC236}">
                <a16:creationId xmlns:a16="http://schemas.microsoft.com/office/drawing/2014/main" id="{8F952D7B-D792-0880-0C14-7941C8902919}"/>
              </a:ext>
            </a:extLst>
          </p:cNvPr>
          <p:cNvSpPr/>
          <p:nvPr/>
        </p:nvSpPr>
        <p:spPr>
          <a:xfrm>
            <a:off x="3064888" y="2786713"/>
            <a:ext cx="3001869" cy="1666791"/>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You integrate your new function with your encryption software</a:t>
            </a:r>
          </a:p>
        </p:txBody>
      </p:sp>
      <p:sp>
        <p:nvSpPr>
          <p:cNvPr id="14" name="Rectangle 13">
            <a:extLst>
              <a:ext uri="{FF2B5EF4-FFF2-40B4-BE49-F238E27FC236}">
                <a16:creationId xmlns:a16="http://schemas.microsoft.com/office/drawing/2014/main" id="{1F978CD3-CF5F-A8A1-483B-8479C73829B3}"/>
              </a:ext>
            </a:extLst>
          </p:cNvPr>
          <p:cNvSpPr/>
          <p:nvPr/>
        </p:nvSpPr>
        <p:spPr>
          <a:xfrm>
            <a:off x="6293987" y="918026"/>
            <a:ext cx="4976506" cy="1427609"/>
          </a:xfrm>
          <a:prstGeom prst="rect">
            <a:avLst/>
          </a:prstGeom>
          <a:solidFill>
            <a:schemeClr val="tx2">
              <a:lumMod val="40000"/>
              <a:lumOff val="60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t>So, you write another unit test that counts the number of digits in the prime</a:t>
            </a:r>
          </a:p>
        </p:txBody>
      </p:sp>
      <p:sp>
        <p:nvSpPr>
          <p:cNvPr id="5" name="Rectangle 4">
            <a:extLst>
              <a:ext uri="{FF2B5EF4-FFF2-40B4-BE49-F238E27FC236}">
                <a16:creationId xmlns:a16="http://schemas.microsoft.com/office/drawing/2014/main" id="{648347E4-2A2D-9DC2-0D84-37E16DD6AAD7}"/>
              </a:ext>
            </a:extLst>
          </p:cNvPr>
          <p:cNvSpPr/>
          <p:nvPr/>
        </p:nvSpPr>
        <p:spPr>
          <a:xfrm>
            <a:off x="6293987" y="2874309"/>
            <a:ext cx="4976506" cy="1427609"/>
          </a:xfrm>
          <a:prstGeom prst="rect">
            <a:avLst/>
          </a:prstGeom>
          <a:solidFill>
            <a:schemeClr val="tx2">
              <a:lumMod val="40000"/>
              <a:lumOff val="60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t>The encryption software is likely to have a way to verify that the cipher can only be translated with the right key </a:t>
            </a:r>
          </a:p>
        </p:txBody>
      </p:sp>
      <p:sp>
        <p:nvSpPr>
          <p:cNvPr id="6" name="Rounded Rectangle 5">
            <a:extLst>
              <a:ext uri="{FF2B5EF4-FFF2-40B4-BE49-F238E27FC236}">
                <a16:creationId xmlns:a16="http://schemas.microsoft.com/office/drawing/2014/main" id="{820FFD99-BEBF-3BBA-4887-719613134193}"/>
              </a:ext>
            </a:extLst>
          </p:cNvPr>
          <p:cNvSpPr/>
          <p:nvPr/>
        </p:nvSpPr>
        <p:spPr>
          <a:xfrm>
            <a:off x="406844" y="864917"/>
            <a:ext cx="2430816" cy="1696277"/>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Next you write a function to get to a large prime for encryption</a:t>
            </a:r>
          </a:p>
        </p:txBody>
      </p:sp>
      <p:sp>
        <p:nvSpPr>
          <p:cNvPr id="7" name="Rounded Rectangle 6">
            <a:extLst>
              <a:ext uri="{FF2B5EF4-FFF2-40B4-BE49-F238E27FC236}">
                <a16:creationId xmlns:a16="http://schemas.microsoft.com/office/drawing/2014/main" id="{5D17A6F2-5045-CE14-8808-8048FBC8D19C}"/>
              </a:ext>
            </a:extLst>
          </p:cNvPr>
          <p:cNvSpPr/>
          <p:nvPr/>
        </p:nvSpPr>
        <p:spPr>
          <a:xfrm>
            <a:off x="3064889" y="820511"/>
            <a:ext cx="3001869" cy="1666791"/>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Then you wish to confirm that it is a large enough prime</a:t>
            </a:r>
          </a:p>
        </p:txBody>
      </p:sp>
    </p:spTree>
    <p:extLst>
      <p:ext uri="{BB962C8B-B14F-4D97-AF65-F5344CB8AC3E}">
        <p14:creationId xmlns:p14="http://schemas.microsoft.com/office/powerpoint/2010/main" val="13559162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B1CC4F-16D6-E895-AFBC-9A514D75E691}"/>
              </a:ext>
            </a:extLst>
          </p:cNvPr>
          <p:cNvSpPr>
            <a:spLocks noGrp="1"/>
          </p:cNvSpPr>
          <p:nvPr>
            <p:ph type="title"/>
          </p:nvPr>
        </p:nvSpPr>
        <p:spPr>
          <a:xfrm>
            <a:off x="406844" y="215753"/>
            <a:ext cx="11375136" cy="914400"/>
          </a:xfrm>
        </p:spPr>
        <p:txBody>
          <a:bodyPr/>
          <a:lstStyle/>
          <a:p>
            <a:r>
              <a:rPr lang="en-US" dirty="0"/>
              <a:t>How to Think About Building Tests</a:t>
            </a:r>
          </a:p>
        </p:txBody>
      </p:sp>
      <p:sp>
        <p:nvSpPr>
          <p:cNvPr id="4" name="Rounded Rectangle 3">
            <a:extLst>
              <a:ext uri="{FF2B5EF4-FFF2-40B4-BE49-F238E27FC236}">
                <a16:creationId xmlns:a16="http://schemas.microsoft.com/office/drawing/2014/main" id="{753DC160-4EC9-B8F8-2210-4AD51C69F727}"/>
              </a:ext>
            </a:extLst>
          </p:cNvPr>
          <p:cNvSpPr/>
          <p:nvPr/>
        </p:nvSpPr>
        <p:spPr>
          <a:xfrm>
            <a:off x="406844" y="2791910"/>
            <a:ext cx="2373788" cy="1696277"/>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Finally, you want to verify that it meets your encryption needs</a:t>
            </a:r>
          </a:p>
        </p:txBody>
      </p:sp>
      <p:sp>
        <p:nvSpPr>
          <p:cNvPr id="13" name="Rounded Rectangle 12">
            <a:extLst>
              <a:ext uri="{FF2B5EF4-FFF2-40B4-BE49-F238E27FC236}">
                <a16:creationId xmlns:a16="http://schemas.microsoft.com/office/drawing/2014/main" id="{8F952D7B-D792-0880-0C14-7941C8902919}"/>
              </a:ext>
            </a:extLst>
          </p:cNvPr>
          <p:cNvSpPr/>
          <p:nvPr/>
        </p:nvSpPr>
        <p:spPr>
          <a:xfrm>
            <a:off x="3064888" y="2786713"/>
            <a:ext cx="3001869" cy="1666791"/>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You integrate your new function with your encryption software</a:t>
            </a:r>
          </a:p>
        </p:txBody>
      </p:sp>
      <p:sp>
        <p:nvSpPr>
          <p:cNvPr id="14" name="Rectangle 13">
            <a:extLst>
              <a:ext uri="{FF2B5EF4-FFF2-40B4-BE49-F238E27FC236}">
                <a16:creationId xmlns:a16="http://schemas.microsoft.com/office/drawing/2014/main" id="{1F978CD3-CF5F-A8A1-483B-8479C73829B3}"/>
              </a:ext>
            </a:extLst>
          </p:cNvPr>
          <p:cNvSpPr/>
          <p:nvPr/>
        </p:nvSpPr>
        <p:spPr>
          <a:xfrm>
            <a:off x="6293987" y="918026"/>
            <a:ext cx="4976506" cy="1427609"/>
          </a:xfrm>
          <a:prstGeom prst="rect">
            <a:avLst/>
          </a:prstGeom>
          <a:solidFill>
            <a:schemeClr val="tx2">
              <a:lumMod val="40000"/>
              <a:lumOff val="60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t>So, you write another unit test that counts the number of digits in the prime</a:t>
            </a:r>
          </a:p>
        </p:txBody>
      </p:sp>
      <p:sp>
        <p:nvSpPr>
          <p:cNvPr id="17" name="TextBox 16">
            <a:extLst>
              <a:ext uri="{FF2B5EF4-FFF2-40B4-BE49-F238E27FC236}">
                <a16:creationId xmlns:a16="http://schemas.microsoft.com/office/drawing/2014/main" id="{AA0BA1E1-5374-FD6A-8F4E-24246BDA28A3}"/>
              </a:ext>
            </a:extLst>
          </p:cNvPr>
          <p:cNvSpPr txBox="1"/>
          <p:nvPr/>
        </p:nvSpPr>
        <p:spPr>
          <a:xfrm>
            <a:off x="1130110" y="4912247"/>
            <a:ext cx="9121599" cy="932563"/>
          </a:xfrm>
          <a:prstGeom prst="rect">
            <a:avLst/>
          </a:prstGeom>
          <a:noFill/>
        </p:spPr>
        <p:txBody>
          <a:bodyPr wrap="square" lIns="118872" tIns="91440" rIns="118872" bIns="91440" rtlCol="0" anchor="ctr" anchorCtr="0">
            <a:spAutoFit/>
          </a:bodyPr>
          <a:lstStyle/>
          <a:p>
            <a:pPr marL="285750" indent="-285750" algn="l">
              <a:lnSpc>
                <a:spcPct val="90000"/>
              </a:lnSpc>
              <a:buFont typeface="Arial" panose="020B0604020202020204" pitchFamily="34" charset="0"/>
              <a:buChar char="•"/>
            </a:pPr>
            <a:r>
              <a:rPr lang="en-US" dirty="0"/>
              <a:t>Now you have a more complex test that involves several correctly working components</a:t>
            </a:r>
          </a:p>
          <a:p>
            <a:pPr marL="285750" indent="-285750" algn="l">
              <a:lnSpc>
                <a:spcPct val="90000"/>
              </a:lnSpc>
              <a:buFont typeface="Arial" panose="020B0604020202020204" pitchFamily="34" charset="0"/>
              <a:buChar char="•"/>
            </a:pPr>
            <a:r>
              <a:rPr lang="en-US" dirty="0"/>
              <a:t>This is your “integration test”</a:t>
            </a:r>
          </a:p>
        </p:txBody>
      </p:sp>
      <p:sp>
        <p:nvSpPr>
          <p:cNvPr id="5" name="Rectangle 4">
            <a:extLst>
              <a:ext uri="{FF2B5EF4-FFF2-40B4-BE49-F238E27FC236}">
                <a16:creationId xmlns:a16="http://schemas.microsoft.com/office/drawing/2014/main" id="{648347E4-2A2D-9DC2-0D84-37E16DD6AAD7}"/>
              </a:ext>
            </a:extLst>
          </p:cNvPr>
          <p:cNvSpPr/>
          <p:nvPr/>
        </p:nvSpPr>
        <p:spPr>
          <a:xfrm>
            <a:off x="6293987" y="2874309"/>
            <a:ext cx="4976506" cy="1427609"/>
          </a:xfrm>
          <a:prstGeom prst="rect">
            <a:avLst/>
          </a:prstGeom>
          <a:solidFill>
            <a:schemeClr val="tx2">
              <a:lumMod val="40000"/>
              <a:lumOff val="60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t>The encryption software is likely to have a way to verify that the cipher can only be translated with the right key </a:t>
            </a:r>
          </a:p>
        </p:txBody>
      </p:sp>
      <p:sp>
        <p:nvSpPr>
          <p:cNvPr id="6" name="Rounded Rectangle 5">
            <a:extLst>
              <a:ext uri="{FF2B5EF4-FFF2-40B4-BE49-F238E27FC236}">
                <a16:creationId xmlns:a16="http://schemas.microsoft.com/office/drawing/2014/main" id="{0D608E29-31E7-E9CA-2DB4-6662B68CA624}"/>
              </a:ext>
            </a:extLst>
          </p:cNvPr>
          <p:cNvSpPr/>
          <p:nvPr/>
        </p:nvSpPr>
        <p:spPr>
          <a:xfrm>
            <a:off x="406844" y="864917"/>
            <a:ext cx="2430816" cy="1696277"/>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Next you write a function to get to a large prime for encryption</a:t>
            </a:r>
          </a:p>
        </p:txBody>
      </p:sp>
      <p:sp>
        <p:nvSpPr>
          <p:cNvPr id="7" name="Rounded Rectangle 6">
            <a:extLst>
              <a:ext uri="{FF2B5EF4-FFF2-40B4-BE49-F238E27FC236}">
                <a16:creationId xmlns:a16="http://schemas.microsoft.com/office/drawing/2014/main" id="{D723FA3C-E98E-202D-34A1-9D56EE64C3D6}"/>
              </a:ext>
            </a:extLst>
          </p:cNvPr>
          <p:cNvSpPr/>
          <p:nvPr/>
        </p:nvSpPr>
        <p:spPr>
          <a:xfrm>
            <a:off x="3064889" y="820511"/>
            <a:ext cx="3001869" cy="1666791"/>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Then you wish to confirm that it is a large enough prime</a:t>
            </a:r>
          </a:p>
        </p:txBody>
      </p:sp>
    </p:spTree>
    <p:extLst>
      <p:ext uri="{BB962C8B-B14F-4D97-AF65-F5344CB8AC3E}">
        <p14:creationId xmlns:p14="http://schemas.microsoft.com/office/powerpoint/2010/main" val="35379801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E827E7-1B04-6059-DC21-F381E18D613E}"/>
              </a:ext>
            </a:extLst>
          </p:cNvPr>
          <p:cNvSpPr>
            <a:spLocks noGrp="1"/>
          </p:cNvSpPr>
          <p:nvPr>
            <p:ph type="title"/>
          </p:nvPr>
        </p:nvSpPr>
        <p:spPr/>
        <p:txBody>
          <a:bodyPr/>
          <a:lstStyle/>
          <a:p>
            <a:r>
              <a:rPr lang="en-US" dirty="0"/>
              <a:t>Types of Tests</a:t>
            </a:r>
          </a:p>
        </p:txBody>
      </p:sp>
      <p:sp>
        <p:nvSpPr>
          <p:cNvPr id="3" name="Content Placeholder 4">
            <a:extLst>
              <a:ext uri="{FF2B5EF4-FFF2-40B4-BE49-F238E27FC236}">
                <a16:creationId xmlns:a16="http://schemas.microsoft.com/office/drawing/2014/main" id="{A13C00BA-9C9C-7C0D-6354-5FA108DBBEAE}"/>
              </a:ext>
            </a:extLst>
          </p:cNvPr>
          <p:cNvSpPr txBox="1">
            <a:spLocks/>
          </p:cNvSpPr>
          <p:nvPr/>
        </p:nvSpPr>
        <p:spPr>
          <a:xfrm>
            <a:off x="776578" y="987948"/>
            <a:ext cx="10234322" cy="5458572"/>
          </a:xfrm>
          <a:prstGeom prst="rect">
            <a:avLst/>
          </a:prstGeom>
        </p:spPr>
        <p:txBody>
          <a:bodyPr>
            <a:normAutofit/>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charset="0"/>
              <a:buNone/>
            </a:pPr>
            <a:endParaRPr lang="en-US" b="1" dirty="0"/>
          </a:p>
          <a:p>
            <a:pPr marL="0" indent="0">
              <a:buFont typeface="Arial" charset="0"/>
              <a:buNone/>
            </a:pPr>
            <a:r>
              <a:rPr lang="en-US" b="1" dirty="0"/>
              <a:t>Well known tests for enterprise software</a:t>
            </a:r>
          </a:p>
          <a:p>
            <a:pPr marL="0" indent="0">
              <a:buFont typeface="Arial" charset="0"/>
              <a:buNone/>
            </a:pPr>
            <a:endParaRPr lang="en-US" b="1" dirty="0"/>
          </a:p>
          <a:p>
            <a:r>
              <a:rPr lang="en-US" dirty="0"/>
              <a:t>Unit tests – verify a single function, extremely quick to run </a:t>
            </a:r>
          </a:p>
          <a:p>
            <a:r>
              <a:rPr lang="en-US" dirty="0"/>
              <a:t>Integration tests – verify functions working together</a:t>
            </a:r>
          </a:p>
          <a:p>
            <a:r>
              <a:rPr lang="en-US" dirty="0"/>
              <a:t>System tests – verify functionality of the entire software</a:t>
            </a:r>
          </a:p>
          <a:p>
            <a:r>
              <a:rPr lang="en-US" dirty="0"/>
              <a:t>Acceptance tests – verify that the client needs are met</a:t>
            </a:r>
          </a:p>
          <a:p>
            <a:r>
              <a:rPr lang="en-US" dirty="0"/>
              <a:t>Regression tests – verify that there is no degradation in code capabilities</a:t>
            </a:r>
          </a:p>
        </p:txBody>
      </p:sp>
    </p:spTree>
    <p:extLst>
      <p:ext uri="{BB962C8B-B14F-4D97-AF65-F5344CB8AC3E}">
        <p14:creationId xmlns:p14="http://schemas.microsoft.com/office/powerpoint/2010/main" val="11922229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E827E7-1B04-6059-DC21-F381E18D613E}"/>
              </a:ext>
            </a:extLst>
          </p:cNvPr>
          <p:cNvSpPr>
            <a:spLocks noGrp="1"/>
          </p:cNvSpPr>
          <p:nvPr>
            <p:ph type="title"/>
          </p:nvPr>
        </p:nvSpPr>
        <p:spPr/>
        <p:txBody>
          <a:bodyPr/>
          <a:lstStyle/>
          <a:p>
            <a:r>
              <a:rPr lang="en-US" dirty="0"/>
              <a:t>Types of Tests</a:t>
            </a:r>
          </a:p>
        </p:txBody>
      </p:sp>
      <p:sp>
        <p:nvSpPr>
          <p:cNvPr id="3" name="Content Placeholder 4">
            <a:extLst>
              <a:ext uri="{FF2B5EF4-FFF2-40B4-BE49-F238E27FC236}">
                <a16:creationId xmlns:a16="http://schemas.microsoft.com/office/drawing/2014/main" id="{A13C00BA-9C9C-7C0D-6354-5FA108DBBEAE}"/>
              </a:ext>
            </a:extLst>
          </p:cNvPr>
          <p:cNvSpPr txBox="1">
            <a:spLocks/>
          </p:cNvSpPr>
          <p:nvPr/>
        </p:nvSpPr>
        <p:spPr>
          <a:xfrm>
            <a:off x="776578" y="987948"/>
            <a:ext cx="10234322" cy="5279501"/>
          </a:xfrm>
          <a:prstGeom prst="rect">
            <a:avLst/>
          </a:prstGeom>
        </p:spPr>
        <p:txBody>
          <a:bodyPr>
            <a:normAutofit/>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charset="0"/>
              <a:buNone/>
            </a:pPr>
            <a:endParaRPr lang="en-US" b="1" dirty="0"/>
          </a:p>
          <a:p>
            <a:pPr marL="0" indent="0">
              <a:buFont typeface="Arial" charset="0"/>
              <a:buNone/>
            </a:pPr>
            <a:r>
              <a:rPr lang="en-US" b="1" dirty="0"/>
              <a:t>Additional types of tests needed for research software</a:t>
            </a:r>
          </a:p>
          <a:p>
            <a:r>
              <a:rPr lang="en-US" dirty="0"/>
              <a:t>Composite unit tests – are tests for specific functionalities and/or capabilities</a:t>
            </a:r>
          </a:p>
          <a:p>
            <a:r>
              <a:rPr lang="en-US" dirty="0"/>
              <a:t>Granular tests – are integration tests at various granularities verifying correct behavior of interoperating functional units</a:t>
            </a:r>
          </a:p>
          <a:p>
            <a:r>
              <a:rPr lang="en-US" dirty="0"/>
              <a:t>Restart tests – verify that a run can restart transparently from a checkpointed state</a:t>
            </a:r>
          </a:p>
          <a:p>
            <a:r>
              <a:rPr lang="en-US" dirty="0"/>
              <a:t>Performance tests – apply to high-performance computing codes, verify that there is no performance loss</a:t>
            </a:r>
          </a:p>
          <a:p>
            <a:endParaRPr lang="en-US" dirty="0"/>
          </a:p>
        </p:txBody>
      </p:sp>
    </p:spTree>
    <p:extLst>
      <p:ext uri="{BB962C8B-B14F-4D97-AF65-F5344CB8AC3E}">
        <p14:creationId xmlns:p14="http://schemas.microsoft.com/office/powerpoint/2010/main" val="14466910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E827E7-1B04-6059-DC21-F381E18D613E}"/>
              </a:ext>
            </a:extLst>
          </p:cNvPr>
          <p:cNvSpPr>
            <a:spLocks noGrp="1"/>
          </p:cNvSpPr>
          <p:nvPr>
            <p:ph type="title"/>
          </p:nvPr>
        </p:nvSpPr>
        <p:spPr/>
        <p:txBody>
          <a:bodyPr/>
          <a:lstStyle/>
          <a:p>
            <a:r>
              <a:rPr lang="en-US" dirty="0"/>
              <a:t>Classes of Tests</a:t>
            </a:r>
          </a:p>
        </p:txBody>
      </p:sp>
      <p:sp>
        <p:nvSpPr>
          <p:cNvPr id="3" name="Content Placeholder 4">
            <a:extLst>
              <a:ext uri="{FF2B5EF4-FFF2-40B4-BE49-F238E27FC236}">
                <a16:creationId xmlns:a16="http://schemas.microsoft.com/office/drawing/2014/main" id="{A13C00BA-9C9C-7C0D-6354-5FA108DBBEAE}"/>
              </a:ext>
            </a:extLst>
          </p:cNvPr>
          <p:cNvSpPr txBox="1">
            <a:spLocks/>
          </p:cNvSpPr>
          <p:nvPr/>
        </p:nvSpPr>
        <p:spPr>
          <a:xfrm>
            <a:off x="776578" y="987948"/>
            <a:ext cx="10234322" cy="5458572"/>
          </a:xfrm>
          <a:prstGeom prst="rect">
            <a:avLst/>
          </a:prstGeom>
        </p:spPr>
        <p:txBody>
          <a:bodyPr>
            <a:normAutofit/>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charset="0"/>
              <a:buNone/>
            </a:pPr>
            <a:endParaRPr lang="en-US" b="1" dirty="0"/>
          </a:p>
          <a:p>
            <a:r>
              <a:rPr lang="en-US" dirty="0"/>
              <a:t>White box testing – when you know the internals and can modify the code you are testing</a:t>
            </a:r>
          </a:p>
          <a:p>
            <a:pPr lvl="1"/>
            <a:r>
              <a:rPr lang="en-US" dirty="0"/>
              <a:t>Likely to be the code you and your collaborators are developing</a:t>
            </a:r>
          </a:p>
          <a:p>
            <a:pPr lvl="1"/>
            <a:r>
              <a:rPr lang="en-US" dirty="0"/>
              <a:t>You can insert assertions </a:t>
            </a:r>
          </a:p>
          <a:p>
            <a:pPr lvl="1"/>
            <a:r>
              <a:rPr lang="en-US" dirty="0"/>
              <a:t>You can insert code snippets that make testing easier</a:t>
            </a:r>
          </a:p>
          <a:p>
            <a:endParaRPr lang="en-US" dirty="0"/>
          </a:p>
          <a:p>
            <a:r>
              <a:rPr lang="en-US" dirty="0"/>
              <a:t>Black box testing – when you do not know the internals of the code being tested, and cannot modify the code</a:t>
            </a:r>
          </a:p>
          <a:p>
            <a:pPr lvl="1"/>
            <a:r>
              <a:rPr lang="en-US" dirty="0"/>
              <a:t>Third party software or legacy code</a:t>
            </a:r>
          </a:p>
          <a:p>
            <a:pPr lvl="1"/>
            <a:r>
              <a:rPr lang="en-US" dirty="0"/>
              <a:t>The only means of verification available is reasoning about output to be obtained from supplied input</a:t>
            </a:r>
          </a:p>
        </p:txBody>
      </p:sp>
    </p:spTree>
    <p:extLst>
      <p:ext uri="{BB962C8B-B14F-4D97-AF65-F5344CB8AC3E}">
        <p14:creationId xmlns:p14="http://schemas.microsoft.com/office/powerpoint/2010/main" val="6222238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8ACDB-1E73-1D50-6F84-4358DDFD89C5}"/>
              </a:ext>
            </a:extLst>
          </p:cNvPr>
          <p:cNvSpPr>
            <a:spLocks noGrp="1"/>
          </p:cNvSpPr>
          <p:nvPr>
            <p:ph type="title"/>
          </p:nvPr>
        </p:nvSpPr>
        <p:spPr/>
        <p:txBody>
          <a:bodyPr/>
          <a:lstStyle/>
          <a:p>
            <a:r>
              <a:rPr lang="en-US" dirty="0"/>
              <a:t>Test Driven Development</a:t>
            </a:r>
          </a:p>
        </p:txBody>
      </p:sp>
      <p:sp>
        <p:nvSpPr>
          <p:cNvPr id="3" name="Rounded Rectangle 2">
            <a:extLst>
              <a:ext uri="{FF2B5EF4-FFF2-40B4-BE49-F238E27FC236}">
                <a16:creationId xmlns:a16="http://schemas.microsoft.com/office/drawing/2014/main" id="{F0320A9A-C595-1142-D2C2-5FFFB1A21975}"/>
              </a:ext>
            </a:extLst>
          </p:cNvPr>
          <p:cNvSpPr/>
          <p:nvPr/>
        </p:nvSpPr>
        <p:spPr>
          <a:xfrm>
            <a:off x="2076450" y="1051560"/>
            <a:ext cx="1771650" cy="1188720"/>
          </a:xfrm>
          <a:prstGeom prst="roundRect">
            <a:avLst/>
          </a:prstGeom>
          <a:solidFill>
            <a:schemeClr val="accent3"/>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b="1" dirty="0">
                <a:solidFill>
                  <a:schemeClr val="tx2">
                    <a:lumMod val="75000"/>
                  </a:schemeClr>
                </a:solidFill>
              </a:rPr>
              <a:t>Consider new code</a:t>
            </a:r>
          </a:p>
        </p:txBody>
      </p:sp>
      <p:sp>
        <p:nvSpPr>
          <p:cNvPr id="4" name="Rounded Rectangle 3">
            <a:extLst>
              <a:ext uri="{FF2B5EF4-FFF2-40B4-BE49-F238E27FC236}">
                <a16:creationId xmlns:a16="http://schemas.microsoft.com/office/drawing/2014/main" id="{7A985171-2F55-532B-D096-45FF2DE0CDEB}"/>
              </a:ext>
            </a:extLst>
          </p:cNvPr>
          <p:cNvSpPr/>
          <p:nvPr/>
        </p:nvSpPr>
        <p:spPr>
          <a:xfrm>
            <a:off x="2000250" y="4343400"/>
            <a:ext cx="1771650" cy="1188720"/>
          </a:xfrm>
          <a:prstGeom prst="roundRect">
            <a:avLst/>
          </a:prstGeom>
          <a:solidFill>
            <a:schemeClr val="accent3"/>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b="1" dirty="0">
                <a:solidFill>
                  <a:schemeClr val="tx2">
                    <a:lumMod val="75000"/>
                  </a:schemeClr>
                </a:solidFill>
              </a:rPr>
              <a:t>Implement/modify  code</a:t>
            </a:r>
          </a:p>
        </p:txBody>
      </p:sp>
      <p:sp>
        <p:nvSpPr>
          <p:cNvPr id="5" name="Rounded Rectangle 4">
            <a:extLst>
              <a:ext uri="{FF2B5EF4-FFF2-40B4-BE49-F238E27FC236}">
                <a16:creationId xmlns:a16="http://schemas.microsoft.com/office/drawing/2014/main" id="{71D3B9DE-D6F6-FB25-45D7-6EEEDAF6CB7F}"/>
              </a:ext>
            </a:extLst>
          </p:cNvPr>
          <p:cNvSpPr/>
          <p:nvPr/>
        </p:nvSpPr>
        <p:spPr>
          <a:xfrm>
            <a:off x="3924300" y="2667000"/>
            <a:ext cx="1771650" cy="1188720"/>
          </a:xfrm>
          <a:prstGeom prst="roundRect">
            <a:avLst/>
          </a:prstGeom>
          <a:solidFill>
            <a:schemeClr val="accent3"/>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b="1" dirty="0">
                <a:solidFill>
                  <a:schemeClr val="tx2">
                    <a:lumMod val="75000"/>
                  </a:schemeClr>
                </a:solidFill>
              </a:rPr>
              <a:t>Write/</a:t>
            </a:r>
          </a:p>
          <a:p>
            <a:pPr algn="ctr">
              <a:lnSpc>
                <a:spcPct val="90000"/>
              </a:lnSpc>
            </a:pPr>
            <a:r>
              <a:rPr lang="en-US" sz="2000" b="1" dirty="0">
                <a:solidFill>
                  <a:schemeClr val="tx2">
                    <a:lumMod val="75000"/>
                  </a:schemeClr>
                </a:solidFill>
              </a:rPr>
              <a:t>modify  tests</a:t>
            </a:r>
          </a:p>
        </p:txBody>
      </p:sp>
      <p:sp>
        <p:nvSpPr>
          <p:cNvPr id="6" name="Rounded Rectangle 5">
            <a:extLst>
              <a:ext uri="{FF2B5EF4-FFF2-40B4-BE49-F238E27FC236}">
                <a16:creationId xmlns:a16="http://schemas.microsoft.com/office/drawing/2014/main" id="{5A956C32-DCAC-6933-3AF7-14CE11C99C52}"/>
              </a:ext>
            </a:extLst>
          </p:cNvPr>
          <p:cNvSpPr/>
          <p:nvPr/>
        </p:nvSpPr>
        <p:spPr>
          <a:xfrm>
            <a:off x="228600" y="2663190"/>
            <a:ext cx="1771650" cy="1188720"/>
          </a:xfrm>
          <a:prstGeom prst="roundRect">
            <a:avLst/>
          </a:prstGeom>
          <a:solidFill>
            <a:schemeClr val="accent3"/>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b="1" dirty="0">
                <a:solidFill>
                  <a:schemeClr val="tx2">
                    <a:lumMod val="75000"/>
                  </a:schemeClr>
                </a:solidFill>
              </a:rPr>
              <a:t>Test and modify code</a:t>
            </a:r>
          </a:p>
        </p:txBody>
      </p:sp>
      <p:cxnSp>
        <p:nvCxnSpPr>
          <p:cNvPr id="8" name="Curved Connector 7">
            <a:extLst>
              <a:ext uri="{FF2B5EF4-FFF2-40B4-BE49-F238E27FC236}">
                <a16:creationId xmlns:a16="http://schemas.microsoft.com/office/drawing/2014/main" id="{8260F4E3-2DCE-4116-E075-419B6CF087D2}"/>
              </a:ext>
            </a:extLst>
          </p:cNvPr>
          <p:cNvCxnSpPr>
            <a:stCxn id="3" idx="3"/>
            <a:endCxn id="5" idx="0"/>
          </p:cNvCxnSpPr>
          <p:nvPr/>
        </p:nvCxnSpPr>
        <p:spPr>
          <a:xfrm>
            <a:off x="3848100" y="1645920"/>
            <a:ext cx="962025" cy="1021080"/>
          </a:xfrm>
          <a:prstGeom prst="curvedConnector2">
            <a:avLst/>
          </a:prstGeom>
          <a:ln w="47625">
            <a:tailEnd type="triangle"/>
          </a:ln>
        </p:spPr>
        <p:style>
          <a:lnRef idx="1">
            <a:schemeClr val="accent1"/>
          </a:lnRef>
          <a:fillRef idx="0">
            <a:schemeClr val="accent1"/>
          </a:fillRef>
          <a:effectRef idx="0">
            <a:schemeClr val="accent1"/>
          </a:effectRef>
          <a:fontRef idx="minor">
            <a:schemeClr val="tx1"/>
          </a:fontRef>
        </p:style>
      </p:cxnSp>
      <p:cxnSp>
        <p:nvCxnSpPr>
          <p:cNvPr id="10" name="Curved Connector 9">
            <a:extLst>
              <a:ext uri="{FF2B5EF4-FFF2-40B4-BE49-F238E27FC236}">
                <a16:creationId xmlns:a16="http://schemas.microsoft.com/office/drawing/2014/main" id="{584BBCA6-B07D-228B-E6D8-483EF9A7E773}"/>
              </a:ext>
            </a:extLst>
          </p:cNvPr>
          <p:cNvCxnSpPr>
            <a:stCxn id="5" idx="2"/>
            <a:endCxn id="4" idx="3"/>
          </p:cNvCxnSpPr>
          <p:nvPr/>
        </p:nvCxnSpPr>
        <p:spPr>
          <a:xfrm rot="5400000">
            <a:off x="3749993" y="3877628"/>
            <a:ext cx="1082040" cy="1038225"/>
          </a:xfrm>
          <a:prstGeom prst="curvedConnector2">
            <a:avLst/>
          </a:prstGeom>
          <a:ln w="47625">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a:extLst>
              <a:ext uri="{FF2B5EF4-FFF2-40B4-BE49-F238E27FC236}">
                <a16:creationId xmlns:a16="http://schemas.microsoft.com/office/drawing/2014/main" id="{A3478A72-0613-7065-232E-ADDBDC8AA369}"/>
              </a:ext>
            </a:extLst>
          </p:cNvPr>
          <p:cNvCxnSpPr>
            <a:stCxn id="4" idx="1"/>
            <a:endCxn id="6" idx="2"/>
          </p:cNvCxnSpPr>
          <p:nvPr/>
        </p:nvCxnSpPr>
        <p:spPr>
          <a:xfrm rot="10800000">
            <a:off x="1114426" y="3851910"/>
            <a:ext cx="885825" cy="1085850"/>
          </a:xfrm>
          <a:prstGeom prst="curvedConnector2">
            <a:avLst/>
          </a:prstGeom>
          <a:ln w="47625">
            <a:tailEnd type="triangle"/>
          </a:ln>
        </p:spPr>
        <p:style>
          <a:lnRef idx="1">
            <a:schemeClr val="accent1"/>
          </a:lnRef>
          <a:fillRef idx="0">
            <a:schemeClr val="accent1"/>
          </a:fillRef>
          <a:effectRef idx="0">
            <a:schemeClr val="accent1"/>
          </a:effectRef>
          <a:fontRef idx="minor">
            <a:schemeClr val="tx1"/>
          </a:fontRef>
        </p:style>
      </p:cxnSp>
      <p:cxnSp>
        <p:nvCxnSpPr>
          <p:cNvPr id="14" name="Curved Connector 13">
            <a:extLst>
              <a:ext uri="{FF2B5EF4-FFF2-40B4-BE49-F238E27FC236}">
                <a16:creationId xmlns:a16="http://schemas.microsoft.com/office/drawing/2014/main" id="{63D0BD54-C858-FC2E-4BC0-8E908CC9521B}"/>
              </a:ext>
            </a:extLst>
          </p:cNvPr>
          <p:cNvCxnSpPr>
            <a:stCxn id="6" idx="0"/>
            <a:endCxn id="3" idx="1"/>
          </p:cNvCxnSpPr>
          <p:nvPr/>
        </p:nvCxnSpPr>
        <p:spPr>
          <a:xfrm rot="5400000" flipH="1" flipV="1">
            <a:off x="1086802" y="1673543"/>
            <a:ext cx="1017270" cy="962025"/>
          </a:xfrm>
          <a:prstGeom prst="curvedConnector2">
            <a:avLst/>
          </a:prstGeom>
          <a:ln w="47625">
            <a:tailEnd type="triangle"/>
          </a:ln>
        </p:spPr>
        <p:style>
          <a:lnRef idx="1">
            <a:schemeClr val="accent1"/>
          </a:lnRef>
          <a:fillRef idx="0">
            <a:schemeClr val="accent1"/>
          </a:fillRef>
          <a:effectRef idx="0">
            <a:schemeClr val="accent1"/>
          </a:effectRef>
          <a:fontRef idx="minor">
            <a:schemeClr val="tx1"/>
          </a:fontRef>
        </p:style>
      </p:cxnSp>
      <p:cxnSp>
        <p:nvCxnSpPr>
          <p:cNvPr id="16" name="Curved Connector 15">
            <a:extLst>
              <a:ext uri="{FF2B5EF4-FFF2-40B4-BE49-F238E27FC236}">
                <a16:creationId xmlns:a16="http://schemas.microsoft.com/office/drawing/2014/main" id="{8443CF51-A1E1-ADF9-D885-7A8A1F61C363}"/>
              </a:ext>
            </a:extLst>
          </p:cNvPr>
          <p:cNvCxnSpPr>
            <a:stCxn id="6" idx="3"/>
            <a:endCxn id="4" idx="0"/>
          </p:cNvCxnSpPr>
          <p:nvPr/>
        </p:nvCxnSpPr>
        <p:spPr>
          <a:xfrm>
            <a:off x="2000250" y="3257550"/>
            <a:ext cx="885825" cy="1085850"/>
          </a:xfrm>
          <a:prstGeom prst="curvedConnector2">
            <a:avLst/>
          </a:prstGeom>
          <a:ln w="41275">
            <a:tailEnd type="triangle"/>
          </a:ln>
        </p:spPr>
        <p:style>
          <a:lnRef idx="1">
            <a:schemeClr val="accent1"/>
          </a:lnRef>
          <a:fillRef idx="0">
            <a:schemeClr val="accent1"/>
          </a:fillRef>
          <a:effectRef idx="0">
            <a:schemeClr val="accent1"/>
          </a:effectRef>
          <a:fontRef idx="minor">
            <a:schemeClr val="tx1"/>
          </a:fontRef>
        </p:style>
      </p:cxnSp>
      <p:sp>
        <p:nvSpPr>
          <p:cNvPr id="17" name="Content Placeholder 4">
            <a:extLst>
              <a:ext uri="{FF2B5EF4-FFF2-40B4-BE49-F238E27FC236}">
                <a16:creationId xmlns:a16="http://schemas.microsoft.com/office/drawing/2014/main" id="{8C972055-7E45-0428-D771-2FCF9CF9DF67}"/>
              </a:ext>
            </a:extLst>
          </p:cNvPr>
          <p:cNvSpPr txBox="1">
            <a:spLocks/>
          </p:cNvSpPr>
          <p:nvPr/>
        </p:nvSpPr>
        <p:spPr>
          <a:xfrm>
            <a:off x="6157912" y="679132"/>
            <a:ext cx="4916488" cy="5156835"/>
          </a:xfrm>
          <a:prstGeom prst="rect">
            <a:avLst/>
          </a:prstGeom>
        </p:spPr>
        <p:txBody>
          <a:bodyPr>
            <a:normAutofit fontScale="92500"/>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charset="0"/>
              <a:buNone/>
            </a:pPr>
            <a:endParaRPr lang="en-US" b="1" dirty="0"/>
          </a:p>
          <a:p>
            <a:r>
              <a:rPr lang="en-US" dirty="0"/>
              <a:t>Documented specifications and requirements of the code</a:t>
            </a:r>
          </a:p>
          <a:p>
            <a:r>
              <a:rPr lang="en-US" dirty="0"/>
              <a:t>Ensures that thought is given to what it means for the program to be correct, rather than just what the program should do</a:t>
            </a:r>
          </a:p>
          <a:p>
            <a:r>
              <a:rPr lang="en-US" dirty="0"/>
              <a:t>More efficient development cycle</a:t>
            </a:r>
          </a:p>
          <a:p>
            <a:r>
              <a:rPr lang="en-US" dirty="0"/>
              <a:t>Much less debugging</a:t>
            </a:r>
          </a:p>
          <a:p>
            <a:r>
              <a:rPr lang="en-US" dirty="0"/>
              <a:t>Requires:</a:t>
            </a:r>
          </a:p>
          <a:p>
            <a:pPr lvl="1"/>
            <a:r>
              <a:rPr lang="en-US" dirty="0"/>
              <a:t>Care in writing tests</a:t>
            </a:r>
          </a:p>
          <a:p>
            <a:pPr lvl="1"/>
            <a:r>
              <a:rPr lang="en-US" dirty="0"/>
              <a:t>Frequent running of tests </a:t>
            </a:r>
          </a:p>
          <a:p>
            <a:pPr lvl="1"/>
            <a:r>
              <a:rPr lang="en-US" dirty="0"/>
              <a:t>Wide adoption by development team</a:t>
            </a:r>
          </a:p>
          <a:p>
            <a:endParaRPr lang="en-US" dirty="0"/>
          </a:p>
          <a:p>
            <a:endParaRPr lang="en-US" dirty="0"/>
          </a:p>
        </p:txBody>
      </p:sp>
    </p:spTree>
    <p:extLst>
      <p:ext uri="{BB962C8B-B14F-4D97-AF65-F5344CB8AC3E}">
        <p14:creationId xmlns:p14="http://schemas.microsoft.com/office/powerpoint/2010/main" val="36712083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50A31D3-4DA7-3448-B1F5-2E6DA28EE481}"/>
              </a:ext>
            </a:extLst>
          </p:cNvPr>
          <p:cNvSpPr/>
          <p:nvPr/>
        </p:nvSpPr>
        <p:spPr>
          <a:xfrm>
            <a:off x="7638585" y="5988205"/>
            <a:ext cx="4226313" cy="869795"/>
          </a:xfrm>
          <a:prstGeom prst="rect">
            <a:avLst/>
          </a:prstGeom>
          <a:solidFill>
            <a:schemeClr val="bg1"/>
          </a:solidFill>
          <a:ln>
            <a:no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2" name="Title 1">
            <a:extLst>
              <a:ext uri="{FF2B5EF4-FFF2-40B4-BE49-F238E27FC236}">
                <a16:creationId xmlns:a16="http://schemas.microsoft.com/office/drawing/2014/main" id="{F67FC071-E79D-5E41-8EBA-EE2764512AB0}"/>
              </a:ext>
            </a:extLst>
          </p:cNvPr>
          <p:cNvSpPr>
            <a:spLocks noGrp="1"/>
          </p:cNvSpPr>
          <p:nvPr>
            <p:ph type="title"/>
          </p:nvPr>
        </p:nvSpPr>
        <p:spPr>
          <a:xfrm>
            <a:off x="365760" y="411480"/>
            <a:ext cx="11372473" cy="661382"/>
          </a:xfrm>
        </p:spPr>
        <p:txBody>
          <a:bodyPr/>
          <a:lstStyle/>
          <a:p>
            <a:r>
              <a:rPr lang="en-US" dirty="0"/>
              <a:t>What is Continuous Integration (CI)</a:t>
            </a:r>
            <a:endParaRPr lang="en-US" i="1" dirty="0"/>
          </a:p>
        </p:txBody>
      </p:sp>
      <p:pic>
        <p:nvPicPr>
          <p:cNvPr id="1026" name="Picture 2">
            <a:extLst>
              <a:ext uri="{FF2B5EF4-FFF2-40B4-BE49-F238E27FC236}">
                <a16:creationId xmlns:a16="http://schemas.microsoft.com/office/drawing/2014/main" id="{3D7300DE-94CF-7B44-BF28-EF47BA49F5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4607" y="1072862"/>
            <a:ext cx="9966040" cy="551551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015236BB-B956-8344-B45B-E3125039ACF0}"/>
              </a:ext>
            </a:extLst>
          </p:cNvPr>
          <p:cNvSpPr txBox="1"/>
          <p:nvPr/>
        </p:nvSpPr>
        <p:spPr>
          <a:xfrm>
            <a:off x="1218178" y="6101612"/>
            <a:ext cx="6206836" cy="433965"/>
          </a:xfrm>
          <a:prstGeom prst="rect">
            <a:avLst/>
          </a:prstGeom>
          <a:noFill/>
        </p:spPr>
        <p:txBody>
          <a:bodyPr wrap="square" lIns="118872" tIns="91440" rIns="118872" bIns="91440" rtlCol="0" anchor="ctr" anchorCtr="0">
            <a:spAutoFit/>
          </a:bodyPr>
          <a:lstStyle/>
          <a:p>
            <a:pPr>
              <a:lnSpc>
                <a:spcPct val="90000"/>
              </a:lnSpc>
            </a:pPr>
            <a:r>
              <a:rPr lang="en-US" dirty="0">
                <a:hlinkClick r:id="rId4"/>
              </a:rPr>
              <a:t>https://</a:t>
            </a:r>
            <a:r>
              <a:rPr lang="en-US" dirty="0" err="1">
                <a:hlinkClick r:id="rId4"/>
              </a:rPr>
              <a:t>docs.gitlab.com</a:t>
            </a:r>
            <a:r>
              <a:rPr lang="en-US" dirty="0">
                <a:hlinkClick r:id="rId4"/>
              </a:rPr>
              <a:t>/</a:t>
            </a:r>
            <a:r>
              <a:rPr lang="en-US" dirty="0" err="1">
                <a:hlinkClick r:id="rId4"/>
              </a:rPr>
              <a:t>ee</a:t>
            </a:r>
            <a:r>
              <a:rPr lang="en-US" dirty="0">
                <a:hlinkClick r:id="rId4"/>
              </a:rPr>
              <a:t>/ci/introduction/</a:t>
            </a:r>
            <a:endParaRPr lang="en-US" dirty="0"/>
          </a:p>
        </p:txBody>
      </p:sp>
    </p:spTree>
    <p:extLst>
      <p:ext uri="{BB962C8B-B14F-4D97-AF65-F5344CB8AC3E}">
        <p14:creationId xmlns:p14="http://schemas.microsoft.com/office/powerpoint/2010/main" val="19538620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2C24D-D970-4D40-8F14-D70C10A96304}"/>
              </a:ext>
            </a:extLst>
          </p:cNvPr>
          <p:cNvSpPr>
            <a:spLocks noGrp="1"/>
          </p:cNvSpPr>
          <p:nvPr>
            <p:ph type="title"/>
          </p:nvPr>
        </p:nvSpPr>
        <p:spPr>
          <a:xfrm>
            <a:off x="363096" y="112911"/>
            <a:ext cx="11372473" cy="914400"/>
          </a:xfrm>
        </p:spPr>
        <p:txBody>
          <a:bodyPr/>
          <a:lstStyle/>
          <a:p>
            <a:r>
              <a:rPr lang="en-US" dirty="0"/>
              <a:t>License, Citation and Acknowledgements</a:t>
            </a:r>
          </a:p>
        </p:txBody>
      </p:sp>
      <p:sp>
        <p:nvSpPr>
          <p:cNvPr id="3" name="Content Placeholder 2">
            <a:extLst>
              <a:ext uri="{FF2B5EF4-FFF2-40B4-BE49-F238E27FC236}">
                <a16:creationId xmlns:a16="http://schemas.microsoft.com/office/drawing/2014/main" id="{0385A3AB-B258-4D59-B407-F7D57545A163}"/>
              </a:ext>
            </a:extLst>
          </p:cNvPr>
          <p:cNvSpPr>
            <a:spLocks noGrp="1"/>
          </p:cNvSpPr>
          <p:nvPr>
            <p:ph idx="1"/>
          </p:nvPr>
        </p:nvSpPr>
        <p:spPr>
          <a:xfrm>
            <a:off x="409507" y="570111"/>
            <a:ext cx="11369809" cy="4047778"/>
          </a:xfrm>
        </p:spPr>
        <p:txBody>
          <a:bodyPr/>
          <a:lstStyle/>
          <a:p>
            <a:pPr marL="0" indent="0">
              <a:buNone/>
            </a:pPr>
            <a:r>
              <a:rPr lang="en-US" sz="2000" b="1" dirty="0"/>
              <a:t>License and Citation</a:t>
            </a:r>
          </a:p>
          <a:p>
            <a:pPr>
              <a:spcBef>
                <a:spcPts val="400"/>
              </a:spcBef>
            </a:pPr>
            <a:r>
              <a:rPr lang="en-US" sz="1600" dirty="0"/>
              <a:t>This work is licensed under a </a:t>
            </a:r>
            <a:r>
              <a:rPr lang="en-US" sz="1600" dirty="0">
                <a:hlinkClick r:id="rId2"/>
              </a:rPr>
              <a:t>Creative</a:t>
            </a:r>
            <a:r>
              <a:rPr lang="en-US" sz="1600" dirty="0">
                <a:hlinkClick r:id="rId3"/>
              </a:rPr>
              <a:t> Commons Attribution 4.0 International License</a:t>
            </a:r>
            <a:r>
              <a:rPr lang="en-US" sz="1600" dirty="0"/>
              <a:t> (CC BY 4.0).</a:t>
            </a:r>
          </a:p>
          <a:p>
            <a:pPr>
              <a:spcBef>
                <a:spcPts val="400"/>
              </a:spcBef>
            </a:pPr>
            <a:r>
              <a:rPr lang="en-US" sz="1600" b="1" dirty="0"/>
              <a:t>The requested citation the overall tutorial is: </a:t>
            </a:r>
            <a:r>
              <a:rPr lang="en-US" sz="1600" dirty="0"/>
              <a:t>Anshu Dubey and Gregory R. Watson, Software Practices for Reproducible Science tutorial, in 2024 ACM Conference on Reproducibility and Replicability (ACM-REP), Rennes, France and online, 2024. DOI: </a:t>
            </a:r>
            <a:r>
              <a:rPr lang="en-US" sz="1600" dirty="0">
                <a:hlinkClick r:id="rId4"/>
              </a:rPr>
              <a:t>10.6084/m9.figshare.26019469</a:t>
            </a:r>
            <a:r>
              <a:rPr lang="en-US" sz="1600" b="1" dirty="0"/>
              <a:t>.</a:t>
            </a:r>
            <a:endParaRPr lang="en-US" sz="1600" b="0" i="0" dirty="0">
              <a:solidFill>
                <a:srgbClr val="111111"/>
              </a:solidFill>
              <a:effectLst/>
              <a:latin typeface="+mn-lt"/>
            </a:endParaRPr>
          </a:p>
          <a:p>
            <a:pPr>
              <a:spcBef>
                <a:spcPts val="400"/>
              </a:spcBef>
            </a:pPr>
            <a:r>
              <a:rPr lang="en-US" sz="1600" dirty="0"/>
              <a:t>Individual modules may be cited as </a:t>
            </a:r>
            <a:r>
              <a:rPr lang="en-US" sz="1600" i="1" dirty="0"/>
              <a:t>Speaker, Module Title</a:t>
            </a:r>
            <a:r>
              <a:rPr lang="en-US" sz="1600" dirty="0"/>
              <a:t>, in </a:t>
            </a:r>
            <a:r>
              <a:rPr lang="en-US" sz="1600" b="0" i="1" dirty="0">
                <a:solidFill>
                  <a:srgbClr val="111111"/>
                </a:solidFill>
                <a:effectLst/>
                <a:latin typeface="+mn-lt"/>
              </a:rPr>
              <a:t>Tutorial Title</a:t>
            </a:r>
            <a:r>
              <a:rPr lang="en-US" sz="1600" dirty="0"/>
              <a:t>, …</a:t>
            </a:r>
          </a:p>
          <a:p>
            <a:pPr marL="0" indent="0">
              <a:spcBef>
                <a:spcPts val="800"/>
              </a:spcBef>
              <a:buNone/>
            </a:pPr>
            <a:r>
              <a:rPr lang="en-US" sz="2000" b="1" dirty="0"/>
              <a:t>Acknowledgements</a:t>
            </a:r>
          </a:p>
          <a:p>
            <a:pPr>
              <a:spcBef>
                <a:spcPts val="400"/>
              </a:spcBef>
            </a:pPr>
            <a:r>
              <a:rPr lang="en-US" sz="1400" dirty="0"/>
              <a:t>This work was supported by the U.S. Department of Energy Office of Science, Office of Advanced Scientific Computing Research (ASCR), and by the Exascale Computing Project (17-SC-20-SC), a collaborative effort of the U.S. Department of Energy Office of Science and the National Nuclear Security Administration</a:t>
            </a:r>
            <a:r>
              <a:rPr lang="en-US" sz="1400" i="1" dirty="0"/>
              <a:t>.</a:t>
            </a:r>
          </a:p>
          <a:p>
            <a:pPr>
              <a:spcBef>
                <a:spcPts val="400"/>
              </a:spcBef>
            </a:pPr>
            <a:r>
              <a:rPr lang="en-US" sz="1400" b="0" i="0" dirty="0">
                <a:effectLst/>
                <a:latin typeface="+mn-lt"/>
              </a:rPr>
              <a:t>This work was supported by the U.S. Department of Energy, Office of Science, Office of Advanced Scientific Computing Research, Next-Generation Scientific Software Technologies (NGSST) program.</a:t>
            </a:r>
          </a:p>
          <a:p>
            <a:pPr>
              <a:spcBef>
                <a:spcPts val="400"/>
              </a:spcBef>
            </a:pPr>
            <a:r>
              <a:rPr lang="en-US" sz="1400" dirty="0"/>
              <a:t>This work was performed in part at the Argonne National Laboratory, which is managed by UChicago Argonne, LLC for the U.S. Department of Energy under Contract No. DE-AC02-06CH11357.</a:t>
            </a:r>
          </a:p>
          <a:p>
            <a:pPr>
              <a:spcBef>
                <a:spcPts val="400"/>
              </a:spcBef>
            </a:pPr>
            <a:r>
              <a:rPr lang="en-US" sz="1400" dirty="0"/>
              <a:t>This work was performed in part at the Lawrence Livermore National Laboratory, which is managed by Lawrence Livermore National Security, LLC for the U.S. Department of Energy under Contract No. DE-AC52-07NA27344.</a:t>
            </a:r>
          </a:p>
          <a:p>
            <a:pPr>
              <a:spcBef>
                <a:spcPts val="400"/>
              </a:spcBef>
            </a:pPr>
            <a:r>
              <a:rPr lang="en-US" sz="1400" dirty="0"/>
              <a:t>This work was performed in part at the Los Alamos National Laboratory, which is managed by Triad National Security, LLC for the U.S. Department of Energy under Contract No.89233218CNA000001</a:t>
            </a:r>
          </a:p>
          <a:p>
            <a:pPr>
              <a:spcBef>
                <a:spcPts val="400"/>
              </a:spcBef>
            </a:pPr>
            <a:r>
              <a:rPr lang="en-US" sz="1400" dirty="0"/>
              <a:t>This work was performed in part at the Oak Ridge National Laboratory, which is managed by UT-Battelle, LLC for the U.S. Department of Energy under Contract No. DE-AC05-00OR22725.</a:t>
            </a:r>
          </a:p>
          <a:p>
            <a:pPr>
              <a:spcBef>
                <a:spcPts val="400"/>
              </a:spcBef>
            </a:pPr>
            <a:r>
              <a:rPr lang="en-US" sz="1400" dirty="0"/>
              <a:t>This work was performed in part at Sandia National Laboratories. Sandia National Laboratories is a multi-mission laboratory managed and operated by National Technology and Engineering Solutions of Sandia, LLC., a wholly owned subsidiary of Honeywell International, Inc., for the U.S. Department of Energy’s National Nuclear Security Administration under contract DE-NA0003525.</a:t>
            </a:r>
          </a:p>
        </p:txBody>
      </p:sp>
      <p:pic>
        <p:nvPicPr>
          <p:cNvPr id="4" name="Picture 2" descr="https://licensebuttons.net/l/by/4.0/88x31.png">
            <a:extLst>
              <a:ext uri="{FF2B5EF4-FFF2-40B4-BE49-F238E27FC236}">
                <a16:creationId xmlns:a16="http://schemas.microsoft.com/office/drawing/2014/main" id="{61840015-22A0-4634-A2DE-AA05F998FD3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30336" y="879673"/>
            <a:ext cx="838200" cy="295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44692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FC071-E79D-5E41-8EBA-EE2764512AB0}"/>
              </a:ext>
            </a:extLst>
          </p:cNvPr>
          <p:cNvSpPr>
            <a:spLocks noGrp="1"/>
          </p:cNvSpPr>
          <p:nvPr>
            <p:ph type="title"/>
          </p:nvPr>
        </p:nvSpPr>
        <p:spPr>
          <a:xfrm>
            <a:off x="365760" y="411480"/>
            <a:ext cx="11372473" cy="661382"/>
          </a:xfrm>
        </p:spPr>
        <p:txBody>
          <a:bodyPr/>
          <a:lstStyle/>
          <a:p>
            <a:r>
              <a:rPr lang="en-US" dirty="0"/>
              <a:t>CI Components</a:t>
            </a:r>
          </a:p>
        </p:txBody>
      </p:sp>
      <p:sp>
        <p:nvSpPr>
          <p:cNvPr id="3" name="Content Placeholder 2">
            <a:extLst>
              <a:ext uri="{FF2B5EF4-FFF2-40B4-BE49-F238E27FC236}">
                <a16:creationId xmlns:a16="http://schemas.microsoft.com/office/drawing/2014/main" id="{7A78E7AF-E77C-0444-AFCD-CD3AF65384A0}"/>
              </a:ext>
            </a:extLst>
          </p:cNvPr>
          <p:cNvSpPr>
            <a:spLocks noGrp="1"/>
          </p:cNvSpPr>
          <p:nvPr>
            <p:ph idx="1"/>
          </p:nvPr>
        </p:nvSpPr>
        <p:spPr>
          <a:xfrm>
            <a:off x="365760" y="1072863"/>
            <a:ext cx="11369809" cy="5373657"/>
          </a:xfrm>
        </p:spPr>
        <p:txBody>
          <a:bodyPr>
            <a:normAutofit fontScale="92500" lnSpcReduction="10000"/>
          </a:bodyPr>
          <a:lstStyle/>
          <a:p>
            <a:r>
              <a:rPr lang="en-US" dirty="0"/>
              <a:t>Testing</a:t>
            </a:r>
          </a:p>
          <a:p>
            <a:pPr lvl="1"/>
            <a:r>
              <a:rPr lang="en-US" dirty="0"/>
              <a:t>Focused, critical functionality (infrastructure), fast, independent, orthogonal, complete, … </a:t>
            </a:r>
          </a:p>
          <a:p>
            <a:pPr lvl="1"/>
            <a:r>
              <a:rPr lang="en-US" dirty="0"/>
              <a:t>Existing test suites often require re-design/refactoring for CI</a:t>
            </a:r>
          </a:p>
          <a:p>
            <a:r>
              <a:rPr lang="en-US" dirty="0"/>
              <a:t>Integration</a:t>
            </a:r>
          </a:p>
          <a:p>
            <a:pPr lvl="1"/>
            <a:r>
              <a:rPr lang="en-US" dirty="0"/>
              <a:t>Changes across key branches merged &amp; tested to ensure the “whole” still works</a:t>
            </a:r>
          </a:p>
          <a:p>
            <a:pPr lvl="2"/>
            <a:r>
              <a:rPr lang="en-US" dirty="0"/>
              <a:t>Integration can take place at multiple levels</a:t>
            </a:r>
          </a:p>
          <a:p>
            <a:pPr lvl="3"/>
            <a:r>
              <a:rPr lang="en-US" dirty="0"/>
              <a:t>Individual project</a:t>
            </a:r>
          </a:p>
          <a:p>
            <a:pPr lvl="3"/>
            <a:r>
              <a:rPr lang="en-US" dirty="0" err="1"/>
              <a:t>Spack</a:t>
            </a:r>
            <a:endParaRPr lang="en-US" dirty="0"/>
          </a:p>
          <a:p>
            <a:pPr lvl="3"/>
            <a:r>
              <a:rPr lang="en-US" dirty="0"/>
              <a:t>E4S</a:t>
            </a:r>
          </a:p>
          <a:p>
            <a:pPr lvl="1"/>
            <a:r>
              <a:rPr lang="en-US" dirty="0"/>
              <a:t>Develop, develop, develop, merge, merge, merge, test, test, test…NO!</a:t>
            </a:r>
          </a:p>
          <a:p>
            <a:pPr lvl="1"/>
            <a:r>
              <a:rPr lang="en-US" dirty="0"/>
              <a:t>Develop, test, merge, develop, test, merge, develop, test, merge…YES!</a:t>
            </a:r>
          </a:p>
          <a:p>
            <a:r>
              <a:rPr lang="en-US" dirty="0"/>
              <a:t>Continuous</a:t>
            </a:r>
          </a:p>
          <a:p>
            <a:pPr lvl="1"/>
            <a:r>
              <a:rPr lang="en-US" dirty="0"/>
              <a:t>Changes tested every commit and/or pull-request (like auto-correct)</a:t>
            </a:r>
          </a:p>
          <a:p>
            <a:endParaRPr lang="en-US" dirty="0"/>
          </a:p>
          <a:p>
            <a:r>
              <a:rPr lang="en-US" dirty="0"/>
              <a:t>CI generally implies a lot of </a:t>
            </a:r>
            <a:r>
              <a:rPr lang="en-US" u="sng" dirty="0"/>
              <a:t>automation</a:t>
            </a:r>
            <a:endParaRPr lang="en-US" dirty="0"/>
          </a:p>
          <a:p>
            <a:pPr lvl="1"/>
            <a:endParaRPr lang="en-US" dirty="0"/>
          </a:p>
        </p:txBody>
      </p:sp>
    </p:spTree>
    <p:extLst>
      <p:ext uri="{BB962C8B-B14F-4D97-AF65-F5344CB8AC3E}">
        <p14:creationId xmlns:p14="http://schemas.microsoft.com/office/powerpoint/2010/main" val="7328445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82E9C-1FA9-7843-B671-FBEA9FE7458B}"/>
              </a:ext>
            </a:extLst>
          </p:cNvPr>
          <p:cNvSpPr>
            <a:spLocks noGrp="1"/>
          </p:cNvSpPr>
          <p:nvPr>
            <p:ph type="title"/>
          </p:nvPr>
        </p:nvSpPr>
        <p:spPr/>
        <p:txBody>
          <a:bodyPr/>
          <a:lstStyle/>
          <a:p>
            <a:r>
              <a:rPr lang="en-US" dirty="0"/>
              <a:t>Test Driven Development vs. Automated Testing vs. CI</a:t>
            </a:r>
          </a:p>
        </p:txBody>
      </p:sp>
      <p:sp>
        <p:nvSpPr>
          <p:cNvPr id="3" name="Content Placeholder 2">
            <a:extLst>
              <a:ext uri="{FF2B5EF4-FFF2-40B4-BE49-F238E27FC236}">
                <a16:creationId xmlns:a16="http://schemas.microsoft.com/office/drawing/2014/main" id="{89E29C68-6DCB-2D47-926F-5D9411676618}"/>
              </a:ext>
            </a:extLst>
          </p:cNvPr>
          <p:cNvSpPr>
            <a:spLocks noGrp="1"/>
          </p:cNvSpPr>
          <p:nvPr>
            <p:ph idx="1"/>
          </p:nvPr>
        </p:nvSpPr>
        <p:spPr>
          <a:xfrm>
            <a:off x="365760" y="1224663"/>
            <a:ext cx="11457305" cy="4773507"/>
          </a:xfrm>
        </p:spPr>
        <p:txBody>
          <a:bodyPr/>
          <a:lstStyle/>
          <a:p>
            <a:r>
              <a:rPr lang="en-US" sz="2000" b="1" i="1" dirty="0"/>
              <a:t>Test Driven Development: </a:t>
            </a:r>
            <a:r>
              <a:rPr lang="en-US" sz="2000" dirty="0"/>
              <a:t>A development methodology where functional test are written before the code</a:t>
            </a:r>
          </a:p>
          <a:p>
            <a:pPr lvl="1"/>
            <a:r>
              <a:rPr lang="en-US" sz="1800" dirty="0"/>
              <a:t>Works well with CI as tests are written and committed and are automatically run (failing)</a:t>
            </a:r>
          </a:p>
          <a:p>
            <a:pPr lvl="1"/>
            <a:r>
              <a:rPr lang="en-US" sz="1800" dirty="0"/>
              <a:t>Code that implements the functionality being tested retriggers the tests automatically</a:t>
            </a:r>
          </a:p>
          <a:p>
            <a:r>
              <a:rPr lang="en-US" sz="2000" b="1" i="1" dirty="0"/>
              <a:t>Automated Testing</a:t>
            </a:r>
            <a:r>
              <a:rPr lang="en-US" sz="2000" dirty="0"/>
              <a:t>: Software that automatically performs tests on a regular basis and reliably detects and reports anomalous behaviors/outcomes.</a:t>
            </a:r>
          </a:p>
          <a:p>
            <a:pPr lvl="1"/>
            <a:r>
              <a:rPr lang="en-US" sz="1800" dirty="0"/>
              <a:t>Examples: Auto-test, CTest/CDash, nightly testing, etc.</a:t>
            </a:r>
          </a:p>
          <a:p>
            <a:pPr lvl="1"/>
            <a:r>
              <a:rPr lang="en-US" sz="1800" dirty="0"/>
              <a:t>May live “next to” your development workflow</a:t>
            </a:r>
          </a:p>
          <a:p>
            <a:pPr lvl="1"/>
            <a:r>
              <a:rPr lang="en-US" sz="1800" dirty="0"/>
              <a:t>Potential issues: change attribution, timeliness of results, multiple branches of development</a:t>
            </a:r>
          </a:p>
          <a:p>
            <a:r>
              <a:rPr lang="en-US" sz="2000" b="1" i="1" dirty="0"/>
              <a:t>Continuous Integration (CI)</a:t>
            </a:r>
            <a:r>
              <a:rPr lang="en-US" sz="2000" dirty="0"/>
              <a:t>: automated testing performed at high frequency and fine granularity</a:t>
            </a:r>
          </a:p>
          <a:p>
            <a:pPr lvl="1"/>
            <a:r>
              <a:rPr lang="en-US" sz="1800" dirty="0"/>
              <a:t>Aimed at preventing code changes from breaking key branches of development (e.g. main)</a:t>
            </a:r>
          </a:p>
          <a:p>
            <a:pPr lvl="1"/>
            <a:r>
              <a:rPr lang="en-US" sz="1800" dirty="0"/>
              <a:t>Lives “within” your development workflow</a:t>
            </a:r>
          </a:p>
          <a:p>
            <a:pPr lvl="1"/>
            <a:r>
              <a:rPr lang="en-US" sz="1800" dirty="0"/>
              <a:t>Potential issues: extreme automation, test granularity, coverage, 3</a:t>
            </a:r>
            <a:r>
              <a:rPr lang="en-US" sz="1800" baseline="30000" dirty="0"/>
              <a:t>rd</a:t>
            </a:r>
            <a:r>
              <a:rPr lang="en-US" sz="1800" dirty="0"/>
              <a:t>-party services/resources </a:t>
            </a:r>
          </a:p>
        </p:txBody>
      </p:sp>
    </p:spTree>
    <p:extLst>
      <p:ext uri="{BB962C8B-B14F-4D97-AF65-F5344CB8AC3E}">
        <p14:creationId xmlns:p14="http://schemas.microsoft.com/office/powerpoint/2010/main" val="32951121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585456-6481-8145-ABBE-F65385A1E8B7}"/>
              </a:ext>
            </a:extLst>
          </p:cNvPr>
          <p:cNvSpPr>
            <a:spLocks noGrp="1"/>
          </p:cNvSpPr>
          <p:nvPr>
            <p:ph type="title"/>
          </p:nvPr>
        </p:nvSpPr>
        <p:spPr/>
        <p:txBody>
          <a:bodyPr/>
          <a:lstStyle/>
          <a:p>
            <a:r>
              <a:rPr lang="en-US" dirty="0"/>
              <a:t>Examples…</a:t>
            </a:r>
          </a:p>
        </p:txBody>
      </p:sp>
      <p:sp>
        <p:nvSpPr>
          <p:cNvPr id="3" name="Text Placeholder 2">
            <a:extLst>
              <a:ext uri="{FF2B5EF4-FFF2-40B4-BE49-F238E27FC236}">
                <a16:creationId xmlns:a16="http://schemas.microsoft.com/office/drawing/2014/main" id="{D7512096-ED27-A141-B43B-6D2CBABEBA17}"/>
              </a:ext>
            </a:extLst>
          </p:cNvPr>
          <p:cNvSpPr>
            <a:spLocks noGrp="1"/>
          </p:cNvSpPr>
          <p:nvPr>
            <p:ph type="body" idx="1"/>
          </p:nvPr>
        </p:nvSpPr>
        <p:spPr>
          <a:xfrm>
            <a:off x="457200" y="1644150"/>
            <a:ext cx="5588582" cy="914400"/>
          </a:xfrm>
        </p:spPr>
        <p:txBody>
          <a:bodyPr/>
          <a:lstStyle/>
          <a:p>
            <a:pPr algn="ctr"/>
            <a:r>
              <a:rPr lang="en-US" dirty="0"/>
              <a:t>Automated Nightly Testing Dashboard</a:t>
            </a:r>
            <a:br>
              <a:rPr lang="en-US" dirty="0"/>
            </a:br>
            <a:r>
              <a:rPr lang="en-US" dirty="0"/>
              <a:t>Lives “next to” your development work</a:t>
            </a:r>
            <a:br>
              <a:rPr lang="en-US" dirty="0"/>
            </a:br>
            <a:endParaRPr lang="en-US" dirty="0"/>
          </a:p>
        </p:txBody>
      </p:sp>
      <p:sp>
        <p:nvSpPr>
          <p:cNvPr id="5" name="Text Placeholder 4">
            <a:extLst>
              <a:ext uri="{FF2B5EF4-FFF2-40B4-BE49-F238E27FC236}">
                <a16:creationId xmlns:a16="http://schemas.microsoft.com/office/drawing/2014/main" id="{E5F7A6A4-34F1-4149-A32A-F18F03DFB360}"/>
              </a:ext>
            </a:extLst>
          </p:cNvPr>
          <p:cNvSpPr>
            <a:spLocks noGrp="1"/>
          </p:cNvSpPr>
          <p:nvPr>
            <p:ph type="body" sz="quarter" idx="3"/>
          </p:nvPr>
        </p:nvSpPr>
        <p:spPr>
          <a:xfrm>
            <a:off x="6218914" y="1644150"/>
            <a:ext cx="5531934" cy="914400"/>
          </a:xfrm>
        </p:spPr>
        <p:txBody>
          <a:bodyPr/>
          <a:lstStyle/>
          <a:p>
            <a:pPr algn="ctr"/>
            <a:r>
              <a:rPr lang="en-US" dirty="0"/>
              <a:t>CI Testing</a:t>
            </a:r>
            <a:br>
              <a:rPr lang="en-US" dirty="0"/>
            </a:br>
            <a:r>
              <a:rPr lang="en-US" dirty="0"/>
              <a:t>Lives embedded in your development work</a:t>
            </a:r>
            <a:br>
              <a:rPr lang="en-US" dirty="0"/>
            </a:br>
            <a:endParaRPr lang="en-US" dirty="0"/>
          </a:p>
        </p:txBody>
      </p:sp>
      <p:pic>
        <p:nvPicPr>
          <p:cNvPr id="7" name="Content Placeholder 9">
            <a:extLst>
              <a:ext uri="{FF2B5EF4-FFF2-40B4-BE49-F238E27FC236}">
                <a16:creationId xmlns:a16="http://schemas.microsoft.com/office/drawing/2014/main" id="{DD0F9FAC-D744-E04D-9F82-4C27F218C702}"/>
              </a:ext>
            </a:extLst>
          </p:cNvPr>
          <p:cNvPicPr>
            <a:picLocks noGrp="1" noChangeAspect="1"/>
          </p:cNvPicPr>
          <p:nvPr>
            <p:ph sz="half" idx="2"/>
          </p:nvPr>
        </p:nvPicPr>
        <p:blipFill>
          <a:blip r:embed="rId2"/>
          <a:stretch>
            <a:fillRect/>
          </a:stretch>
        </p:blipFill>
        <p:spPr>
          <a:xfrm>
            <a:off x="1454123" y="2695684"/>
            <a:ext cx="3594735" cy="3373438"/>
          </a:xfrm>
          <a:prstGeom prst="rect">
            <a:avLst/>
          </a:prstGeom>
        </p:spPr>
      </p:pic>
      <p:pic>
        <p:nvPicPr>
          <p:cNvPr id="8" name="Content Placeholder 10">
            <a:extLst>
              <a:ext uri="{FF2B5EF4-FFF2-40B4-BE49-F238E27FC236}">
                <a16:creationId xmlns:a16="http://schemas.microsoft.com/office/drawing/2014/main" id="{5A091814-85DD-2B4B-AED0-190BAFDB4F27}"/>
              </a:ext>
            </a:extLst>
          </p:cNvPr>
          <p:cNvPicPr>
            <a:picLocks noGrp="1" noChangeAspect="1"/>
          </p:cNvPicPr>
          <p:nvPr>
            <p:ph sz="quarter" idx="4"/>
          </p:nvPr>
        </p:nvPicPr>
        <p:blipFill>
          <a:blip r:embed="rId3"/>
          <a:stretch>
            <a:fillRect/>
          </a:stretch>
        </p:blipFill>
        <p:spPr>
          <a:xfrm>
            <a:off x="6218238" y="3031490"/>
            <a:ext cx="5532437" cy="2428558"/>
          </a:xfrm>
          <a:prstGeom prst="rect">
            <a:avLst/>
          </a:prstGeom>
        </p:spPr>
      </p:pic>
    </p:spTree>
    <p:extLst>
      <p:ext uri="{BB962C8B-B14F-4D97-AF65-F5344CB8AC3E}">
        <p14:creationId xmlns:p14="http://schemas.microsoft.com/office/powerpoint/2010/main" val="4536503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16217-B345-804C-B072-9F0F44AD7EBE}"/>
              </a:ext>
            </a:extLst>
          </p:cNvPr>
          <p:cNvSpPr>
            <a:spLocks noGrp="1"/>
          </p:cNvSpPr>
          <p:nvPr>
            <p:ph type="title"/>
          </p:nvPr>
        </p:nvSpPr>
        <p:spPr/>
        <p:txBody>
          <a:bodyPr/>
          <a:lstStyle/>
          <a:p>
            <a:r>
              <a:rPr lang="en-US" dirty="0"/>
              <a:t>What can make CI difficult</a:t>
            </a:r>
          </a:p>
        </p:txBody>
      </p:sp>
      <p:sp>
        <p:nvSpPr>
          <p:cNvPr id="7" name="Text Placeholder 6">
            <a:extLst>
              <a:ext uri="{FF2B5EF4-FFF2-40B4-BE49-F238E27FC236}">
                <a16:creationId xmlns:a16="http://schemas.microsoft.com/office/drawing/2014/main" id="{D7B1CE6B-30D2-DE49-A4FD-724544360534}"/>
              </a:ext>
            </a:extLst>
          </p:cNvPr>
          <p:cNvSpPr>
            <a:spLocks noGrp="1"/>
          </p:cNvSpPr>
          <p:nvPr>
            <p:ph type="body" idx="1"/>
          </p:nvPr>
        </p:nvSpPr>
        <p:spPr>
          <a:xfrm>
            <a:off x="457200" y="1120140"/>
            <a:ext cx="5588582" cy="525780"/>
          </a:xfrm>
        </p:spPr>
        <p:txBody>
          <a:bodyPr anchor="ctr"/>
          <a:lstStyle/>
          <a:p>
            <a:pPr algn="ctr"/>
            <a:r>
              <a:rPr lang="en-US" dirty="0"/>
              <a:t>Common situations</a:t>
            </a:r>
          </a:p>
        </p:txBody>
      </p:sp>
      <p:sp>
        <p:nvSpPr>
          <p:cNvPr id="3" name="Content Placeholder 2">
            <a:extLst>
              <a:ext uri="{FF2B5EF4-FFF2-40B4-BE49-F238E27FC236}">
                <a16:creationId xmlns:a16="http://schemas.microsoft.com/office/drawing/2014/main" id="{89C18C24-9DD1-7548-9A7F-0F930451BDAA}"/>
              </a:ext>
            </a:extLst>
          </p:cNvPr>
          <p:cNvSpPr>
            <a:spLocks noGrp="1"/>
          </p:cNvSpPr>
          <p:nvPr>
            <p:ph sz="half" idx="2"/>
          </p:nvPr>
        </p:nvSpPr>
        <p:spPr>
          <a:xfrm>
            <a:off x="464746" y="1829570"/>
            <a:ext cx="5588582" cy="4299450"/>
          </a:xfrm>
        </p:spPr>
        <p:txBody>
          <a:bodyPr>
            <a:noAutofit/>
          </a:bodyPr>
          <a:lstStyle/>
          <a:p>
            <a:r>
              <a:rPr lang="en-US" sz="1800" dirty="0"/>
              <a:t>Just getting started</a:t>
            </a:r>
          </a:p>
          <a:p>
            <a:pPr lvl="1"/>
            <a:r>
              <a:rPr lang="en-US" sz="1600" dirty="0"/>
              <a:t>Many technologies/choices; often in the ”cloud”</a:t>
            </a:r>
          </a:p>
          <a:p>
            <a:pPr lvl="1"/>
            <a:r>
              <a:rPr lang="en-US" sz="1600" dirty="0"/>
              <a:t>Solution: start small, simple, build up</a:t>
            </a:r>
          </a:p>
          <a:p>
            <a:r>
              <a:rPr lang="en-US" sz="1800" dirty="0"/>
              <a:t>Developing suitable tests</a:t>
            </a:r>
          </a:p>
          <a:p>
            <a:pPr lvl="1"/>
            <a:r>
              <a:rPr lang="en-US" sz="1600" dirty="0"/>
              <a:t>Many project’s existing tests not suitable for CI</a:t>
            </a:r>
          </a:p>
          <a:p>
            <a:pPr lvl="1"/>
            <a:r>
              <a:rPr lang="en-US" sz="1600" dirty="0"/>
              <a:t>CI testing is a balance of thoroughness and responsiveness</a:t>
            </a:r>
          </a:p>
          <a:p>
            <a:pPr lvl="1"/>
            <a:r>
              <a:rPr lang="en-US" sz="1600" dirty="0"/>
              <a:t>Solution: Simplify/refactor and/or sub-setting test suite</a:t>
            </a:r>
          </a:p>
          <a:p>
            <a:r>
              <a:rPr lang="en-US" sz="1800" dirty="0"/>
              <a:t>Ensuring sufficient coverage</a:t>
            </a:r>
          </a:p>
          <a:p>
            <a:pPr lvl="1"/>
            <a:r>
              <a:rPr lang="en-US" sz="1600" dirty="0"/>
              <a:t>Some changes to code never get tested – CI can provide a false sense of security</a:t>
            </a:r>
          </a:p>
          <a:p>
            <a:pPr lvl="1"/>
            <a:r>
              <a:rPr lang="en-US" sz="1600" dirty="0"/>
              <a:t>Solution: tools to measure it, enforce always increasing</a:t>
            </a:r>
          </a:p>
        </p:txBody>
      </p:sp>
      <p:sp>
        <p:nvSpPr>
          <p:cNvPr id="8" name="Text Placeholder 7">
            <a:extLst>
              <a:ext uri="{FF2B5EF4-FFF2-40B4-BE49-F238E27FC236}">
                <a16:creationId xmlns:a16="http://schemas.microsoft.com/office/drawing/2014/main" id="{8CD7CBDB-13EE-6844-96FE-CEFC1AFB61AF}"/>
              </a:ext>
            </a:extLst>
          </p:cNvPr>
          <p:cNvSpPr>
            <a:spLocks noGrp="1"/>
          </p:cNvSpPr>
          <p:nvPr>
            <p:ph type="body" sz="quarter" idx="3"/>
          </p:nvPr>
        </p:nvSpPr>
        <p:spPr>
          <a:xfrm>
            <a:off x="6208962" y="1120140"/>
            <a:ext cx="5531934" cy="525780"/>
          </a:xfrm>
        </p:spPr>
        <p:txBody>
          <a:bodyPr anchor="ctr"/>
          <a:lstStyle/>
          <a:p>
            <a:pPr algn="ctr"/>
            <a:r>
              <a:rPr lang="en-US" dirty="0"/>
              <a:t>Advanced situations</a:t>
            </a:r>
          </a:p>
        </p:txBody>
      </p:sp>
      <p:sp>
        <p:nvSpPr>
          <p:cNvPr id="9" name="Content Placeholder 8">
            <a:extLst>
              <a:ext uri="{FF2B5EF4-FFF2-40B4-BE49-F238E27FC236}">
                <a16:creationId xmlns:a16="http://schemas.microsoft.com/office/drawing/2014/main" id="{56864CE2-D548-B740-8AD8-6A2A01B029B0}"/>
              </a:ext>
            </a:extLst>
          </p:cNvPr>
          <p:cNvSpPr>
            <a:spLocks noGrp="1"/>
          </p:cNvSpPr>
          <p:nvPr>
            <p:ph sz="quarter" idx="4"/>
          </p:nvPr>
        </p:nvSpPr>
        <p:spPr>
          <a:xfrm>
            <a:off x="6208962" y="1829570"/>
            <a:ext cx="5531934" cy="3908290"/>
          </a:xfrm>
        </p:spPr>
        <p:txBody>
          <a:bodyPr>
            <a:noAutofit/>
          </a:bodyPr>
          <a:lstStyle/>
          <a:p>
            <a:r>
              <a:rPr lang="en-US" sz="1800" dirty="0"/>
              <a:t>Defining failure for </a:t>
            </a:r>
            <a:r>
              <a:rPr lang="en-US" sz="1800" i="1" dirty="0"/>
              <a:t>many</a:t>
            </a:r>
            <a:r>
              <a:rPr lang="en-US" sz="1800" dirty="0"/>
              <a:t> configurations / inconsistent failures</a:t>
            </a:r>
          </a:p>
          <a:p>
            <a:pPr lvl="1"/>
            <a:r>
              <a:rPr lang="en-US" sz="1600" dirty="0"/>
              <a:t>Bit-for-bit (exact) match vs. fuzzy match</a:t>
            </a:r>
          </a:p>
          <a:p>
            <a:pPr lvl="1"/>
            <a:r>
              <a:rPr lang="en-US" sz="1600" dirty="0"/>
              <a:t>Solution: absolute/relative tolerances </a:t>
            </a:r>
            <a:r>
              <a:rPr lang="en-US" sz="1600" dirty="0">
                <a:sym typeface="Wingdings" pitchFamily="2" charset="2"/>
              </a:rPr>
              <a:t></a:t>
            </a:r>
            <a:r>
              <a:rPr lang="en-US" sz="1600" dirty="0"/>
              <a:t> AI/ML</a:t>
            </a:r>
          </a:p>
          <a:p>
            <a:r>
              <a:rPr lang="en-US" sz="1800" dirty="0"/>
              <a:t>Numerous 3</a:t>
            </a:r>
            <a:r>
              <a:rPr lang="en-US" sz="1800" baseline="30000" dirty="0"/>
              <a:t>rd</a:t>
            </a:r>
            <a:r>
              <a:rPr lang="en-US" sz="1800" dirty="0"/>
              <a:t> party libraries (TPLs)</a:t>
            </a:r>
          </a:p>
          <a:p>
            <a:pPr lvl="1"/>
            <a:r>
              <a:rPr lang="en-US" sz="1600" dirty="0"/>
              <a:t>Compiling takes too long</a:t>
            </a:r>
          </a:p>
          <a:p>
            <a:pPr lvl="1"/>
            <a:r>
              <a:rPr lang="en-US" sz="1600" dirty="0"/>
              <a:t>Solution: cache pre-built TPLs, containers</a:t>
            </a:r>
          </a:p>
          <a:p>
            <a:r>
              <a:rPr lang="en-US" sz="1800" dirty="0"/>
              <a:t>Performance testing</a:t>
            </a:r>
          </a:p>
          <a:p>
            <a:pPr lvl="1"/>
            <a:r>
              <a:rPr lang="en-US" sz="1600" dirty="0"/>
              <a:t>Avoid time-, space-, scaling-performance degradation</a:t>
            </a:r>
          </a:p>
          <a:p>
            <a:pPr lvl="1"/>
            <a:r>
              <a:rPr lang="en-US" sz="1600" dirty="0"/>
              <a:t>Solution: Performance instrumentation and </a:t>
            </a:r>
            <a:r>
              <a:rPr lang="en-US" sz="1600" i="1" dirty="0"/>
              <a:t>scheduled</a:t>
            </a:r>
            <a:r>
              <a:rPr lang="en-US" sz="1600" dirty="0"/>
              <a:t> testing </a:t>
            </a:r>
          </a:p>
          <a:p>
            <a:pPr lvl="1"/>
            <a:endParaRPr lang="en-US" dirty="0"/>
          </a:p>
          <a:p>
            <a:endParaRPr lang="en-US" dirty="0"/>
          </a:p>
        </p:txBody>
      </p:sp>
    </p:spTree>
    <p:extLst>
      <p:ext uri="{BB962C8B-B14F-4D97-AF65-F5344CB8AC3E}">
        <p14:creationId xmlns:p14="http://schemas.microsoft.com/office/powerpoint/2010/main" val="3131353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3882B6-BA74-E744-88B9-1E6F07A61969}"/>
              </a:ext>
            </a:extLst>
          </p:cNvPr>
          <p:cNvSpPr>
            <a:spLocks noGrp="1"/>
          </p:cNvSpPr>
          <p:nvPr>
            <p:ph type="title"/>
          </p:nvPr>
        </p:nvSpPr>
        <p:spPr>
          <a:xfrm>
            <a:off x="365760" y="411480"/>
            <a:ext cx="11372473" cy="574040"/>
          </a:xfrm>
        </p:spPr>
        <p:txBody>
          <a:bodyPr/>
          <a:lstStyle/>
          <a:p>
            <a:r>
              <a:rPr lang="en-US" dirty="0"/>
              <a:t>CI Resources (Where do jobs run?)</a:t>
            </a:r>
          </a:p>
        </p:txBody>
      </p:sp>
      <p:sp>
        <p:nvSpPr>
          <p:cNvPr id="3" name="Content Placeholder 2">
            <a:extLst>
              <a:ext uri="{FF2B5EF4-FFF2-40B4-BE49-F238E27FC236}">
                <a16:creationId xmlns:a16="http://schemas.microsoft.com/office/drawing/2014/main" id="{579C252D-9F99-4B47-BA35-FEF4C710B55B}"/>
              </a:ext>
            </a:extLst>
          </p:cNvPr>
          <p:cNvSpPr>
            <a:spLocks noGrp="1"/>
          </p:cNvSpPr>
          <p:nvPr>
            <p:ph idx="1"/>
          </p:nvPr>
        </p:nvSpPr>
        <p:spPr>
          <a:xfrm>
            <a:off x="365760" y="1211580"/>
            <a:ext cx="11369809" cy="5234940"/>
          </a:xfrm>
        </p:spPr>
        <p:txBody>
          <a:bodyPr/>
          <a:lstStyle/>
          <a:p>
            <a:r>
              <a:rPr lang="en-US" dirty="0"/>
              <a:t>Free Resources </a:t>
            </a:r>
          </a:p>
          <a:p>
            <a:pPr lvl="1"/>
            <a:r>
              <a:rPr lang="en-US" dirty="0"/>
              <a:t>GitHub, </a:t>
            </a:r>
            <a:r>
              <a:rPr lang="en-US" dirty="0" err="1"/>
              <a:t>BitBucket</a:t>
            </a:r>
            <a:r>
              <a:rPr lang="en-US" dirty="0"/>
              <a:t>, GitLab, etc. provide shared runners</a:t>
            </a:r>
          </a:p>
          <a:p>
            <a:pPr lvl="1"/>
            <a:r>
              <a:rPr lang="en-US" dirty="0"/>
              <a:t>AWS, Azure Pipelines have free tiers that can be used</a:t>
            </a:r>
          </a:p>
          <a:p>
            <a:pPr lvl="1"/>
            <a:r>
              <a:rPr lang="en-US" dirty="0"/>
              <a:t>All launch a VM (Linux variants, Windows and OSX)</a:t>
            </a:r>
          </a:p>
          <a:p>
            <a:pPr lvl="2"/>
            <a:r>
              <a:rPr lang="en-US" dirty="0"/>
              <a:t>Constrained in time/size, hardware (e.g. GPU type/count)</a:t>
            </a:r>
          </a:p>
          <a:p>
            <a:pPr lvl="2"/>
            <a:r>
              <a:rPr lang="en-US" dirty="0"/>
              <a:t>Not a complete solution for many HPC/scientific codes,</a:t>
            </a:r>
            <a:br>
              <a:rPr lang="en-US" dirty="0"/>
            </a:br>
            <a:r>
              <a:rPr lang="en-US" dirty="0"/>
              <a:t>but a useful starting point. </a:t>
            </a:r>
          </a:p>
          <a:p>
            <a:pPr>
              <a:spcBef>
                <a:spcPts val="2400"/>
              </a:spcBef>
            </a:pPr>
            <a:r>
              <a:rPr lang="en-US" dirty="0"/>
              <a:t>Site-local Resources</a:t>
            </a:r>
          </a:p>
          <a:p>
            <a:pPr lvl="1"/>
            <a:r>
              <a:rPr lang="en-US" dirty="0"/>
              <a:t>Group, department, institution, computing facility</a:t>
            </a:r>
          </a:p>
          <a:p>
            <a:pPr lvl="1"/>
            <a:r>
              <a:rPr lang="en-US" dirty="0"/>
              <a:t>Examples: CADES @ ORNL, Bamboo @ LLNL, Jenkins @ ANL, Travis+CDash @ NERSC</a:t>
            </a:r>
          </a:p>
          <a:p>
            <a:pPr lvl="1"/>
            <a:r>
              <a:rPr lang="en-US" dirty="0"/>
              <a:t>ECP Program: GitLab-CI @ ANL, LANL, LLNL, NERSC, ORNL, SNL</a:t>
            </a:r>
          </a:p>
          <a:p>
            <a:pPr>
              <a:spcBef>
                <a:spcPts val="2400"/>
              </a:spcBef>
            </a:pPr>
            <a:r>
              <a:rPr lang="en-US" dirty="0"/>
              <a:t>Create your own by setting up resources/services</a:t>
            </a:r>
          </a:p>
        </p:txBody>
      </p:sp>
      <p:pic>
        <p:nvPicPr>
          <p:cNvPr id="4" name="Picture 3">
            <a:extLst>
              <a:ext uri="{FF2B5EF4-FFF2-40B4-BE49-F238E27FC236}">
                <a16:creationId xmlns:a16="http://schemas.microsoft.com/office/drawing/2014/main" id="{C6F0A806-1293-9A40-A864-C1487EB0872B}"/>
              </a:ext>
            </a:extLst>
          </p:cNvPr>
          <p:cNvPicPr>
            <a:picLocks noChangeAspect="1"/>
          </p:cNvPicPr>
          <p:nvPr/>
        </p:nvPicPr>
        <p:blipFill rotWithShape="1">
          <a:blip r:embed="rId2"/>
          <a:srcRect t="14370"/>
          <a:stretch/>
        </p:blipFill>
        <p:spPr>
          <a:xfrm>
            <a:off x="7247690" y="637540"/>
            <a:ext cx="4575375" cy="3322320"/>
          </a:xfrm>
          <a:prstGeom prst="rect">
            <a:avLst/>
          </a:prstGeom>
        </p:spPr>
      </p:pic>
    </p:spTree>
    <p:extLst>
      <p:ext uri="{BB962C8B-B14F-4D97-AF65-F5344CB8AC3E}">
        <p14:creationId xmlns:p14="http://schemas.microsoft.com/office/powerpoint/2010/main" val="7348536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 name="Picture 40">
            <a:extLst>
              <a:ext uri="{FF2B5EF4-FFF2-40B4-BE49-F238E27FC236}">
                <a16:creationId xmlns:a16="http://schemas.microsoft.com/office/drawing/2014/main" id="{ED55ACAD-9399-074D-8200-A5F27EDBE836}"/>
              </a:ext>
            </a:extLst>
          </p:cNvPr>
          <p:cNvPicPr>
            <a:picLocks noChangeAspect="1"/>
          </p:cNvPicPr>
          <p:nvPr/>
        </p:nvPicPr>
        <p:blipFill rotWithShape="1">
          <a:blip r:embed="rId2"/>
          <a:srcRect l="18228" t="15211" r="20122" b="21926"/>
          <a:stretch/>
        </p:blipFill>
        <p:spPr>
          <a:xfrm rot="18542579" flipV="1">
            <a:off x="2070216" y="5147384"/>
            <a:ext cx="2214153" cy="1048843"/>
          </a:xfrm>
          <a:prstGeom prst="rect">
            <a:avLst/>
          </a:prstGeom>
        </p:spPr>
      </p:pic>
      <p:sp>
        <p:nvSpPr>
          <p:cNvPr id="39" name="Rectangle 38">
            <a:extLst>
              <a:ext uri="{FF2B5EF4-FFF2-40B4-BE49-F238E27FC236}">
                <a16:creationId xmlns:a16="http://schemas.microsoft.com/office/drawing/2014/main" id="{EC0F41A9-8043-9F4F-9F1E-278EF91FC2BD}"/>
              </a:ext>
            </a:extLst>
          </p:cNvPr>
          <p:cNvSpPr/>
          <p:nvPr/>
        </p:nvSpPr>
        <p:spPr>
          <a:xfrm>
            <a:off x="7494604" y="5908856"/>
            <a:ext cx="4540236" cy="897571"/>
          </a:xfrm>
          <a:prstGeom prst="rect">
            <a:avLst/>
          </a:prstGeom>
          <a:solidFill>
            <a:schemeClr val="bg1"/>
          </a:solidFill>
          <a:ln>
            <a:no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pic>
        <p:nvPicPr>
          <p:cNvPr id="40" name="Picture 39">
            <a:extLst>
              <a:ext uri="{FF2B5EF4-FFF2-40B4-BE49-F238E27FC236}">
                <a16:creationId xmlns:a16="http://schemas.microsoft.com/office/drawing/2014/main" id="{D387ABD9-12C2-C146-B90F-CD1C49CAF654}"/>
              </a:ext>
            </a:extLst>
          </p:cNvPr>
          <p:cNvPicPr>
            <a:picLocks noChangeAspect="1"/>
          </p:cNvPicPr>
          <p:nvPr/>
        </p:nvPicPr>
        <p:blipFill rotWithShape="1">
          <a:blip r:embed="rId2"/>
          <a:srcRect l="18228" t="15211" r="20122" b="21926"/>
          <a:stretch/>
        </p:blipFill>
        <p:spPr>
          <a:xfrm rot="835124">
            <a:off x="-131904" y="3343621"/>
            <a:ext cx="4215884" cy="1048843"/>
          </a:xfrm>
          <a:prstGeom prst="rect">
            <a:avLst/>
          </a:prstGeom>
        </p:spPr>
      </p:pic>
      <p:sp>
        <p:nvSpPr>
          <p:cNvPr id="6" name="Title 5">
            <a:extLst>
              <a:ext uri="{FF2B5EF4-FFF2-40B4-BE49-F238E27FC236}">
                <a16:creationId xmlns:a16="http://schemas.microsoft.com/office/drawing/2014/main" id="{EADF144D-F4EE-1F47-8E49-A2C22108DF00}"/>
              </a:ext>
            </a:extLst>
          </p:cNvPr>
          <p:cNvSpPr>
            <a:spLocks noGrp="1"/>
          </p:cNvSpPr>
          <p:nvPr>
            <p:ph type="title"/>
          </p:nvPr>
        </p:nvSpPr>
        <p:spPr/>
        <p:txBody>
          <a:bodyPr/>
          <a:lstStyle/>
          <a:p>
            <a:r>
              <a:rPr lang="en-US" dirty="0"/>
              <a:t>Examples…</a:t>
            </a:r>
          </a:p>
        </p:txBody>
      </p:sp>
      <p:grpSp>
        <p:nvGrpSpPr>
          <p:cNvPr id="9" name="Group 8">
            <a:extLst>
              <a:ext uri="{FF2B5EF4-FFF2-40B4-BE49-F238E27FC236}">
                <a16:creationId xmlns:a16="http://schemas.microsoft.com/office/drawing/2014/main" id="{199D2B5C-5544-7D44-A9F8-62D4873A91FD}"/>
              </a:ext>
            </a:extLst>
          </p:cNvPr>
          <p:cNvGrpSpPr/>
          <p:nvPr/>
        </p:nvGrpSpPr>
        <p:grpSpPr>
          <a:xfrm>
            <a:off x="5148669" y="4948396"/>
            <a:ext cx="1612582" cy="1612582"/>
            <a:chOff x="365760" y="4548188"/>
            <a:chExt cx="1612582" cy="1612582"/>
          </a:xfrm>
        </p:grpSpPr>
        <p:pic>
          <p:nvPicPr>
            <p:cNvPr id="7" name="Picture 6">
              <a:extLst>
                <a:ext uri="{FF2B5EF4-FFF2-40B4-BE49-F238E27FC236}">
                  <a16:creationId xmlns:a16="http://schemas.microsoft.com/office/drawing/2014/main" id="{1786ABBE-7F1C-2244-940A-6D5AFEE93A1C}"/>
                </a:ext>
              </a:extLst>
            </p:cNvPr>
            <p:cNvPicPr>
              <a:picLocks noChangeAspect="1"/>
            </p:cNvPicPr>
            <p:nvPr/>
          </p:nvPicPr>
          <p:blipFill>
            <a:blip r:embed="rId3"/>
            <a:stretch>
              <a:fillRect/>
            </a:stretch>
          </p:blipFill>
          <p:spPr>
            <a:xfrm>
              <a:off x="365760" y="4548188"/>
              <a:ext cx="1612582" cy="1612582"/>
            </a:xfrm>
            <a:prstGeom prst="rect">
              <a:avLst/>
            </a:prstGeom>
          </p:spPr>
        </p:pic>
        <p:sp>
          <p:nvSpPr>
            <p:cNvPr id="8" name="TextBox 7">
              <a:extLst>
                <a:ext uri="{FF2B5EF4-FFF2-40B4-BE49-F238E27FC236}">
                  <a16:creationId xmlns:a16="http://schemas.microsoft.com/office/drawing/2014/main" id="{3F1C903B-2E15-AF4F-B217-FE29103C8F2C}"/>
                </a:ext>
              </a:extLst>
            </p:cNvPr>
            <p:cNvSpPr txBox="1"/>
            <p:nvPr/>
          </p:nvSpPr>
          <p:spPr>
            <a:xfrm>
              <a:off x="742076" y="5557528"/>
              <a:ext cx="859949" cy="517065"/>
            </a:xfrm>
            <a:prstGeom prst="rect">
              <a:avLst/>
            </a:prstGeom>
            <a:noFill/>
          </p:spPr>
          <p:txBody>
            <a:bodyPr wrap="square" lIns="118872" tIns="91440" rIns="118872" bIns="91440" rtlCol="0" anchor="ctr" anchorCtr="0">
              <a:spAutoFit/>
            </a:bodyPr>
            <a:lstStyle/>
            <a:p>
              <a:pPr algn="ctr">
                <a:lnSpc>
                  <a:spcPct val="90000"/>
                </a:lnSpc>
              </a:pPr>
              <a:r>
                <a:rPr lang="en-US" sz="2400" dirty="0"/>
                <a:t>You</a:t>
              </a:r>
              <a:endParaRPr lang="en-US" dirty="0"/>
            </a:p>
          </p:txBody>
        </p:sp>
      </p:grpSp>
      <p:grpSp>
        <p:nvGrpSpPr>
          <p:cNvPr id="20" name="Group 19">
            <a:extLst>
              <a:ext uri="{FF2B5EF4-FFF2-40B4-BE49-F238E27FC236}">
                <a16:creationId xmlns:a16="http://schemas.microsoft.com/office/drawing/2014/main" id="{2872C7F1-9576-BF4D-8646-B3394CD2D67F}"/>
              </a:ext>
            </a:extLst>
          </p:cNvPr>
          <p:cNvGrpSpPr/>
          <p:nvPr/>
        </p:nvGrpSpPr>
        <p:grpSpPr>
          <a:xfrm>
            <a:off x="539264" y="3974022"/>
            <a:ext cx="2240444" cy="2245572"/>
            <a:chOff x="553556" y="3095135"/>
            <a:chExt cx="2240444" cy="2245572"/>
          </a:xfrm>
        </p:grpSpPr>
        <p:grpSp>
          <p:nvGrpSpPr>
            <p:cNvPr id="18" name="Group 17">
              <a:extLst>
                <a:ext uri="{FF2B5EF4-FFF2-40B4-BE49-F238E27FC236}">
                  <a16:creationId xmlns:a16="http://schemas.microsoft.com/office/drawing/2014/main" id="{205A912C-A14A-2B47-BD27-6024193E69E5}"/>
                </a:ext>
              </a:extLst>
            </p:cNvPr>
            <p:cNvGrpSpPr/>
            <p:nvPr/>
          </p:nvGrpSpPr>
          <p:grpSpPr>
            <a:xfrm>
              <a:off x="553556" y="3465360"/>
              <a:ext cx="2240444" cy="1875347"/>
              <a:chOff x="2189316" y="2421413"/>
              <a:chExt cx="2240444" cy="1875347"/>
            </a:xfrm>
          </p:grpSpPr>
          <p:pic>
            <p:nvPicPr>
              <p:cNvPr id="16" name="Picture 15">
                <a:extLst>
                  <a:ext uri="{FF2B5EF4-FFF2-40B4-BE49-F238E27FC236}">
                    <a16:creationId xmlns:a16="http://schemas.microsoft.com/office/drawing/2014/main" id="{D27D7FEE-1F81-014B-8250-1E5F253A687D}"/>
                  </a:ext>
                </a:extLst>
              </p:cNvPr>
              <p:cNvPicPr>
                <a:picLocks noChangeAspect="1"/>
              </p:cNvPicPr>
              <p:nvPr/>
            </p:nvPicPr>
            <p:blipFill>
              <a:blip r:embed="rId4"/>
              <a:stretch>
                <a:fillRect/>
              </a:stretch>
            </p:blipFill>
            <p:spPr>
              <a:xfrm>
                <a:off x="2189316" y="2421413"/>
                <a:ext cx="1701963" cy="1701963"/>
              </a:xfrm>
              <a:prstGeom prst="rect">
                <a:avLst/>
              </a:prstGeom>
            </p:spPr>
          </p:pic>
          <p:sp>
            <p:nvSpPr>
              <p:cNvPr id="17" name="TextBox 16">
                <a:extLst>
                  <a:ext uri="{FF2B5EF4-FFF2-40B4-BE49-F238E27FC236}">
                    <a16:creationId xmlns:a16="http://schemas.microsoft.com/office/drawing/2014/main" id="{78F9B18C-B998-DD48-B749-12852942C0B7}"/>
                  </a:ext>
                </a:extLst>
              </p:cNvPr>
              <p:cNvSpPr txBox="1"/>
              <p:nvPr/>
            </p:nvSpPr>
            <p:spPr>
              <a:xfrm rot="20683208">
                <a:off x="2397760" y="3862795"/>
                <a:ext cx="2032000" cy="433965"/>
              </a:xfrm>
              <a:prstGeom prst="rect">
                <a:avLst/>
              </a:prstGeom>
              <a:noFill/>
            </p:spPr>
            <p:txBody>
              <a:bodyPr wrap="square" lIns="118872" tIns="91440" rIns="118872" bIns="91440" rtlCol="0" anchor="ctr" anchorCtr="0">
                <a:spAutoFit/>
              </a:bodyPr>
              <a:lstStyle/>
              <a:p>
                <a:pPr algn="l">
                  <a:lnSpc>
                    <a:spcPct val="90000"/>
                  </a:lnSpc>
                </a:pPr>
                <a:r>
                  <a:rPr lang="en-US" dirty="0"/>
                  <a:t>bitbucket.llnl.gov</a:t>
                </a:r>
              </a:p>
            </p:txBody>
          </p:sp>
        </p:grpSp>
        <p:sp>
          <p:nvSpPr>
            <p:cNvPr id="19" name="Rectangle 18">
              <a:extLst>
                <a:ext uri="{FF2B5EF4-FFF2-40B4-BE49-F238E27FC236}">
                  <a16:creationId xmlns:a16="http://schemas.microsoft.com/office/drawing/2014/main" id="{A829D5D3-2423-0043-B3AE-DC8D5DCFA63C}"/>
                </a:ext>
              </a:extLst>
            </p:cNvPr>
            <p:cNvSpPr/>
            <p:nvPr/>
          </p:nvSpPr>
          <p:spPr>
            <a:xfrm>
              <a:off x="638969" y="3095135"/>
              <a:ext cx="2074533" cy="769441"/>
            </a:xfrm>
            <a:prstGeom prst="rect">
              <a:avLst/>
            </a:prstGeom>
            <a:noFill/>
            <a:scene3d>
              <a:camera prst="orthographicFront">
                <a:rot lat="2998470" lon="1659028" rev="60955"/>
              </a:camera>
              <a:lightRig rig="threePt" dir="t"/>
            </a:scene3d>
          </p:spPr>
          <p:txBody>
            <a:bodyPr wrap="square" lIns="91440" tIns="45720" rIns="91440" bIns="45720">
              <a:spAutoFit/>
            </a:bodyPr>
            <a:lstStyle/>
            <a:p>
              <a:pPr algn="ctr"/>
              <a:r>
                <a:rPr lang="en-US" sz="4400" b="0" cap="none" spc="0" dirty="0">
                  <a:ln w="0"/>
                  <a:solidFill>
                    <a:schemeClr val="tx1"/>
                  </a:solidFill>
                  <a:effectLst>
                    <a:outerShdw blurRad="38100" dist="19050" dir="2700000" algn="tl" rotWithShape="0">
                      <a:schemeClr val="dk1">
                        <a:alpha val="40000"/>
                      </a:schemeClr>
                    </a:outerShdw>
                  </a:effectLst>
                </a:rPr>
                <a:t>LLNL</a:t>
              </a:r>
              <a:endParaRPr lang="en-US" sz="5400" b="0" cap="none" spc="0" dirty="0">
                <a:ln w="0"/>
                <a:solidFill>
                  <a:schemeClr val="tx1"/>
                </a:solidFill>
                <a:effectLst>
                  <a:outerShdw blurRad="38100" dist="19050" dir="2700000" algn="tl" rotWithShape="0">
                    <a:schemeClr val="dk1">
                      <a:alpha val="40000"/>
                    </a:schemeClr>
                  </a:outerShdw>
                </a:effectLst>
              </a:endParaRPr>
            </a:p>
          </p:txBody>
        </p:sp>
      </p:grpSp>
      <p:grpSp>
        <p:nvGrpSpPr>
          <p:cNvPr id="23" name="Group 22">
            <a:extLst>
              <a:ext uri="{FF2B5EF4-FFF2-40B4-BE49-F238E27FC236}">
                <a16:creationId xmlns:a16="http://schemas.microsoft.com/office/drawing/2014/main" id="{1E34F42D-FCB1-FC46-A514-A32C1742C837}"/>
              </a:ext>
            </a:extLst>
          </p:cNvPr>
          <p:cNvGrpSpPr/>
          <p:nvPr/>
        </p:nvGrpSpPr>
        <p:grpSpPr>
          <a:xfrm>
            <a:off x="434445" y="1207938"/>
            <a:ext cx="2428240" cy="1612582"/>
            <a:chOff x="553556" y="1427912"/>
            <a:chExt cx="2428240" cy="1612582"/>
          </a:xfrm>
        </p:grpSpPr>
        <p:sp>
          <p:nvSpPr>
            <p:cNvPr id="4" name="Cloud 3">
              <a:extLst>
                <a:ext uri="{FF2B5EF4-FFF2-40B4-BE49-F238E27FC236}">
                  <a16:creationId xmlns:a16="http://schemas.microsoft.com/office/drawing/2014/main" id="{9B07F91D-ED96-464D-B738-FEF233FDCDD1}"/>
                </a:ext>
              </a:extLst>
            </p:cNvPr>
            <p:cNvSpPr/>
            <p:nvPr/>
          </p:nvSpPr>
          <p:spPr>
            <a:xfrm>
              <a:off x="553556" y="1427912"/>
              <a:ext cx="2428240" cy="1612582"/>
            </a:xfrm>
            <a:prstGeom prst="cloud">
              <a:avLst/>
            </a:prstGeom>
            <a:solidFill>
              <a:schemeClr val="accent3"/>
            </a:solidFill>
            <a:ln>
              <a:noFill/>
            </a:ln>
            <a:effectLst>
              <a:outerShdw blurRad="44450" dist="27940" dir="5400000" algn="ctr">
                <a:srgbClr val="000000">
                  <a:alpha val="32000"/>
                </a:srgbClr>
              </a:outerShdw>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lnSpc>
                  <a:spcPct val="90000"/>
                </a:lnSpc>
              </a:pPr>
              <a:r>
                <a:rPr lang="en-US" sz="2000" dirty="0">
                  <a:solidFill>
                    <a:schemeClr val="bg1"/>
                  </a:solidFill>
                </a:rPr>
                <a:t>github.com</a:t>
              </a:r>
              <a:endParaRPr lang="en-US" sz="1600" dirty="0">
                <a:solidFill>
                  <a:schemeClr val="bg1"/>
                </a:solidFill>
              </a:endParaRPr>
            </a:p>
          </p:txBody>
        </p:sp>
        <p:pic>
          <p:nvPicPr>
            <p:cNvPr id="22" name="Picture 21">
              <a:extLst>
                <a:ext uri="{FF2B5EF4-FFF2-40B4-BE49-F238E27FC236}">
                  <a16:creationId xmlns:a16="http://schemas.microsoft.com/office/drawing/2014/main" id="{57000EB4-3A38-7444-A655-53F6824B84BE}"/>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996518" y="2081947"/>
              <a:ext cx="1359434" cy="713703"/>
            </a:xfrm>
            <a:prstGeom prst="rect">
              <a:avLst/>
            </a:prstGeom>
          </p:spPr>
        </p:pic>
      </p:grpSp>
      <p:sp>
        <p:nvSpPr>
          <p:cNvPr id="5" name="Cloud 4">
            <a:extLst>
              <a:ext uri="{FF2B5EF4-FFF2-40B4-BE49-F238E27FC236}">
                <a16:creationId xmlns:a16="http://schemas.microsoft.com/office/drawing/2014/main" id="{FF94D852-131A-0142-B8B0-0452F1A53090}"/>
              </a:ext>
            </a:extLst>
          </p:cNvPr>
          <p:cNvSpPr/>
          <p:nvPr/>
        </p:nvSpPr>
        <p:spPr>
          <a:xfrm>
            <a:off x="7665269" y="411480"/>
            <a:ext cx="2801460" cy="1762760"/>
          </a:xfrm>
          <a:prstGeom prst="cloud">
            <a:avLst/>
          </a:prstGeom>
          <a:solidFill>
            <a:schemeClr val="accent3"/>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t" anchorCtr="0" forceAA="0" compatLnSpc="1">
            <a:prstTxWarp prst="textNoShape">
              <a:avLst/>
            </a:prstTxWarp>
            <a:noAutofit/>
          </a:bodyPr>
          <a:lstStyle/>
          <a:p>
            <a:pPr algn="ctr">
              <a:lnSpc>
                <a:spcPct val="90000"/>
              </a:lnSpc>
            </a:pPr>
            <a:endParaRPr lang="en-US" sz="2000" u="sng" dirty="0">
              <a:solidFill>
                <a:schemeClr val="bg1"/>
              </a:solidFill>
            </a:endParaRPr>
          </a:p>
        </p:txBody>
      </p:sp>
      <p:grpSp>
        <p:nvGrpSpPr>
          <p:cNvPr id="31" name="Group 30">
            <a:extLst>
              <a:ext uri="{FF2B5EF4-FFF2-40B4-BE49-F238E27FC236}">
                <a16:creationId xmlns:a16="http://schemas.microsoft.com/office/drawing/2014/main" id="{7ACB0B7D-50E5-5340-9A0A-BB3352E02D45}"/>
              </a:ext>
            </a:extLst>
          </p:cNvPr>
          <p:cNvGrpSpPr/>
          <p:nvPr/>
        </p:nvGrpSpPr>
        <p:grpSpPr>
          <a:xfrm flipH="1">
            <a:off x="8648631" y="3926344"/>
            <a:ext cx="2801460" cy="2414665"/>
            <a:chOff x="151749" y="2986996"/>
            <a:chExt cx="2801460" cy="2414665"/>
          </a:xfrm>
        </p:grpSpPr>
        <p:grpSp>
          <p:nvGrpSpPr>
            <p:cNvPr id="32" name="Group 31">
              <a:extLst>
                <a:ext uri="{FF2B5EF4-FFF2-40B4-BE49-F238E27FC236}">
                  <a16:creationId xmlns:a16="http://schemas.microsoft.com/office/drawing/2014/main" id="{854A31D5-9525-8F4D-9DAD-9C1976E8AB30}"/>
                </a:ext>
              </a:extLst>
            </p:cNvPr>
            <p:cNvGrpSpPr/>
            <p:nvPr/>
          </p:nvGrpSpPr>
          <p:grpSpPr>
            <a:xfrm>
              <a:off x="553556" y="3465360"/>
              <a:ext cx="2079889" cy="1936301"/>
              <a:chOff x="2189316" y="2421413"/>
              <a:chExt cx="2079889" cy="1936301"/>
            </a:xfrm>
          </p:grpSpPr>
          <p:pic>
            <p:nvPicPr>
              <p:cNvPr id="34" name="Picture 33">
                <a:extLst>
                  <a:ext uri="{FF2B5EF4-FFF2-40B4-BE49-F238E27FC236}">
                    <a16:creationId xmlns:a16="http://schemas.microsoft.com/office/drawing/2014/main" id="{DE631E75-A223-C74D-9453-8563B9D0F090}"/>
                  </a:ext>
                </a:extLst>
              </p:cNvPr>
              <p:cNvPicPr>
                <a:picLocks noChangeAspect="1"/>
              </p:cNvPicPr>
              <p:nvPr/>
            </p:nvPicPr>
            <p:blipFill>
              <a:blip r:embed="rId4"/>
              <a:stretch>
                <a:fillRect/>
              </a:stretch>
            </p:blipFill>
            <p:spPr>
              <a:xfrm>
                <a:off x="2189316" y="2421413"/>
                <a:ext cx="1701963" cy="1701963"/>
              </a:xfrm>
              <a:prstGeom prst="rect">
                <a:avLst/>
              </a:prstGeom>
            </p:spPr>
          </p:pic>
          <p:sp>
            <p:nvSpPr>
              <p:cNvPr id="35" name="TextBox 34">
                <a:extLst>
                  <a:ext uri="{FF2B5EF4-FFF2-40B4-BE49-F238E27FC236}">
                    <a16:creationId xmlns:a16="http://schemas.microsoft.com/office/drawing/2014/main" id="{CE8FBB40-F728-9649-A238-2430F155D182}"/>
                  </a:ext>
                </a:extLst>
              </p:cNvPr>
              <p:cNvSpPr txBox="1"/>
              <p:nvPr/>
            </p:nvSpPr>
            <p:spPr>
              <a:xfrm rot="20740572">
                <a:off x="2237205" y="3923749"/>
                <a:ext cx="2032000" cy="433965"/>
              </a:xfrm>
              <a:prstGeom prst="rect">
                <a:avLst/>
              </a:prstGeom>
              <a:noFill/>
            </p:spPr>
            <p:txBody>
              <a:bodyPr wrap="square" lIns="118872" tIns="91440" rIns="118872" bIns="91440" rtlCol="0" anchor="ctr" anchorCtr="0">
                <a:spAutoFit/>
              </a:bodyPr>
              <a:lstStyle/>
              <a:p>
                <a:pPr algn="l">
                  <a:lnSpc>
                    <a:spcPct val="90000"/>
                  </a:lnSpc>
                </a:pPr>
                <a:r>
                  <a:rPr lang="en-US" dirty="0"/>
                  <a:t>gitlab.nersc.gov</a:t>
                </a:r>
              </a:p>
            </p:txBody>
          </p:sp>
        </p:grpSp>
        <p:sp>
          <p:nvSpPr>
            <p:cNvPr id="33" name="Rectangle 32">
              <a:extLst>
                <a:ext uri="{FF2B5EF4-FFF2-40B4-BE49-F238E27FC236}">
                  <a16:creationId xmlns:a16="http://schemas.microsoft.com/office/drawing/2014/main" id="{060FBE88-07C6-A644-88B9-23421D8928A1}"/>
                </a:ext>
              </a:extLst>
            </p:cNvPr>
            <p:cNvSpPr/>
            <p:nvPr/>
          </p:nvSpPr>
          <p:spPr>
            <a:xfrm flipH="1">
              <a:off x="151749" y="2986996"/>
              <a:ext cx="2801460" cy="923330"/>
            </a:xfrm>
            <a:prstGeom prst="rect">
              <a:avLst/>
            </a:prstGeom>
            <a:noFill/>
            <a:scene3d>
              <a:camera prst="orthographicFront">
                <a:rot lat="3956789" lon="20173801" rev="21594000"/>
              </a:camera>
              <a:lightRig rig="threePt" dir="t"/>
            </a:scene3d>
          </p:spPr>
          <p:txBody>
            <a:bodyPr wrap="squar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NERSC</a:t>
              </a:r>
            </a:p>
          </p:txBody>
        </p:sp>
      </p:grpSp>
      <p:sp>
        <p:nvSpPr>
          <p:cNvPr id="37" name="TextBox 36">
            <a:extLst>
              <a:ext uri="{FF2B5EF4-FFF2-40B4-BE49-F238E27FC236}">
                <a16:creationId xmlns:a16="http://schemas.microsoft.com/office/drawing/2014/main" id="{85F51BE9-6D75-D14E-A1D2-47290FC3B6DD}"/>
              </a:ext>
            </a:extLst>
          </p:cNvPr>
          <p:cNvSpPr txBox="1"/>
          <p:nvPr/>
        </p:nvSpPr>
        <p:spPr>
          <a:xfrm>
            <a:off x="2770747" y="2201766"/>
            <a:ext cx="2318479" cy="960263"/>
          </a:xfrm>
          <a:prstGeom prst="rect">
            <a:avLst/>
          </a:prstGeom>
          <a:noFill/>
        </p:spPr>
        <p:txBody>
          <a:bodyPr wrap="square" lIns="118872" tIns="91440" rIns="118872" bIns="91440" rtlCol="0" anchor="ctr" anchorCtr="0">
            <a:spAutoFit/>
          </a:bodyPr>
          <a:lstStyle/>
          <a:p>
            <a:pPr algn="l">
              <a:lnSpc>
                <a:spcPct val="90000"/>
              </a:lnSpc>
            </a:pPr>
            <a:r>
              <a:rPr lang="en-US" sz="2800" dirty="0"/>
              <a:t>Your code repository</a:t>
            </a:r>
          </a:p>
        </p:txBody>
      </p:sp>
      <p:sp>
        <p:nvSpPr>
          <p:cNvPr id="38" name="TextBox 37">
            <a:extLst>
              <a:ext uri="{FF2B5EF4-FFF2-40B4-BE49-F238E27FC236}">
                <a16:creationId xmlns:a16="http://schemas.microsoft.com/office/drawing/2014/main" id="{28A7E3F8-B119-9944-82D3-1B7B17B5F9B5}"/>
              </a:ext>
            </a:extLst>
          </p:cNvPr>
          <p:cNvSpPr txBox="1"/>
          <p:nvPr/>
        </p:nvSpPr>
        <p:spPr>
          <a:xfrm>
            <a:off x="7457297" y="2218824"/>
            <a:ext cx="2318479" cy="960263"/>
          </a:xfrm>
          <a:prstGeom prst="rect">
            <a:avLst/>
          </a:prstGeom>
          <a:noFill/>
        </p:spPr>
        <p:txBody>
          <a:bodyPr wrap="square" lIns="118872" tIns="91440" rIns="118872" bIns="91440" rtlCol="0" anchor="ctr" anchorCtr="0">
            <a:spAutoFit/>
          </a:bodyPr>
          <a:lstStyle/>
          <a:p>
            <a:pPr algn="l">
              <a:lnSpc>
                <a:spcPct val="90000"/>
              </a:lnSpc>
            </a:pPr>
            <a:r>
              <a:rPr lang="en-US" sz="2800" dirty="0"/>
              <a:t>Your CI Resources</a:t>
            </a:r>
          </a:p>
        </p:txBody>
      </p:sp>
      <p:sp>
        <p:nvSpPr>
          <p:cNvPr id="13" name="Arc 12">
            <a:extLst>
              <a:ext uri="{FF2B5EF4-FFF2-40B4-BE49-F238E27FC236}">
                <a16:creationId xmlns:a16="http://schemas.microsoft.com/office/drawing/2014/main" id="{508D9E39-67C4-1F40-885A-14A5F5FBE393}"/>
              </a:ext>
            </a:extLst>
          </p:cNvPr>
          <p:cNvSpPr/>
          <p:nvPr/>
        </p:nvSpPr>
        <p:spPr>
          <a:xfrm>
            <a:off x="-673751" y="1909605"/>
            <a:ext cx="6768163" cy="4896822"/>
          </a:xfrm>
          <a:prstGeom prst="arc">
            <a:avLst>
              <a:gd name="adj1" fmla="val 16783515"/>
              <a:gd name="adj2" fmla="val 14616"/>
            </a:avLst>
          </a:prstGeom>
          <a:ln w="25400">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5" name="Straight Arrow Connector 14">
            <a:extLst>
              <a:ext uri="{FF2B5EF4-FFF2-40B4-BE49-F238E27FC236}">
                <a16:creationId xmlns:a16="http://schemas.microsoft.com/office/drawing/2014/main" id="{EFAFF16C-8B1C-0F47-AF77-F36D931C0E07}"/>
              </a:ext>
            </a:extLst>
          </p:cNvPr>
          <p:cNvCxnSpPr/>
          <p:nvPr/>
        </p:nvCxnSpPr>
        <p:spPr>
          <a:xfrm flipV="1">
            <a:off x="3177292" y="1731818"/>
            <a:ext cx="5121581" cy="130155"/>
          </a:xfrm>
          <a:prstGeom prst="straightConnector1">
            <a:avLst/>
          </a:prstGeom>
          <a:ln w="25400">
            <a:tailEnd type="stealth" w="lg" len="lg"/>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AA388D7B-265B-3947-9495-10586AB76A8C}"/>
              </a:ext>
            </a:extLst>
          </p:cNvPr>
          <p:cNvCxnSpPr/>
          <p:nvPr/>
        </p:nvCxnSpPr>
        <p:spPr>
          <a:xfrm flipV="1">
            <a:off x="3115811" y="1425336"/>
            <a:ext cx="5121581" cy="130155"/>
          </a:xfrm>
          <a:prstGeom prst="straightConnector1">
            <a:avLst/>
          </a:prstGeom>
          <a:ln w="25400">
            <a:headEnd type="stealth" w="lg" len="lg"/>
            <a:tailEnd type="none" w="lg" len="lg"/>
          </a:ln>
        </p:spPr>
        <p:style>
          <a:lnRef idx="1">
            <a:schemeClr val="accent1"/>
          </a:lnRef>
          <a:fillRef idx="0">
            <a:schemeClr val="accent1"/>
          </a:fillRef>
          <a:effectRef idx="0">
            <a:schemeClr val="accent1"/>
          </a:effectRef>
          <a:fontRef idx="minor">
            <a:schemeClr val="tx1"/>
          </a:fontRef>
        </p:style>
      </p:cxnSp>
      <p:sp>
        <p:nvSpPr>
          <p:cNvPr id="42" name="Arc 41">
            <a:extLst>
              <a:ext uri="{FF2B5EF4-FFF2-40B4-BE49-F238E27FC236}">
                <a16:creationId xmlns:a16="http://schemas.microsoft.com/office/drawing/2014/main" id="{2A9AB693-07B8-A04E-AD61-6B7B70745D46}"/>
              </a:ext>
            </a:extLst>
          </p:cNvPr>
          <p:cNvSpPr/>
          <p:nvPr/>
        </p:nvSpPr>
        <p:spPr>
          <a:xfrm>
            <a:off x="-688750" y="1527554"/>
            <a:ext cx="7196798" cy="5706569"/>
          </a:xfrm>
          <a:prstGeom prst="arc">
            <a:avLst>
              <a:gd name="adj1" fmla="val 16783515"/>
              <a:gd name="adj2" fmla="val 14616"/>
            </a:avLst>
          </a:prstGeom>
          <a:ln w="25400">
            <a:headEnd type="none"/>
            <a:tail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Freeform 20">
            <a:extLst>
              <a:ext uri="{FF2B5EF4-FFF2-40B4-BE49-F238E27FC236}">
                <a16:creationId xmlns:a16="http://schemas.microsoft.com/office/drawing/2014/main" id="{8EDFD37D-1EA1-3549-AB95-B348A9BD09A6}"/>
              </a:ext>
            </a:extLst>
          </p:cNvPr>
          <p:cNvSpPr/>
          <p:nvPr/>
        </p:nvSpPr>
        <p:spPr>
          <a:xfrm>
            <a:off x="11343949" y="4567396"/>
            <a:ext cx="591639" cy="762000"/>
          </a:xfrm>
          <a:custGeom>
            <a:avLst/>
            <a:gdLst>
              <a:gd name="connsiteX0" fmla="*/ 0 w 591639"/>
              <a:gd name="connsiteY0" fmla="*/ 0 h 762000"/>
              <a:gd name="connsiteX1" fmla="*/ 484909 w 591639"/>
              <a:gd name="connsiteY1" fmla="*/ 138545 h 762000"/>
              <a:gd name="connsiteX2" fmla="*/ 554181 w 591639"/>
              <a:gd name="connsiteY2" fmla="*/ 554181 h 762000"/>
              <a:gd name="connsiteX3" fmla="*/ 13854 w 591639"/>
              <a:gd name="connsiteY3" fmla="*/ 762000 h 762000"/>
            </a:gdLst>
            <a:ahLst/>
            <a:cxnLst>
              <a:cxn ang="0">
                <a:pos x="connsiteX0" y="connsiteY0"/>
              </a:cxn>
              <a:cxn ang="0">
                <a:pos x="connsiteX1" y="connsiteY1"/>
              </a:cxn>
              <a:cxn ang="0">
                <a:pos x="connsiteX2" y="connsiteY2"/>
              </a:cxn>
              <a:cxn ang="0">
                <a:pos x="connsiteX3" y="connsiteY3"/>
              </a:cxn>
            </a:cxnLst>
            <a:rect l="l" t="t" r="r" b="b"/>
            <a:pathLst>
              <a:path w="591639" h="762000">
                <a:moveTo>
                  <a:pt x="0" y="0"/>
                </a:moveTo>
                <a:cubicBezTo>
                  <a:pt x="196273" y="23091"/>
                  <a:pt x="392546" y="46182"/>
                  <a:pt x="484909" y="138545"/>
                </a:cubicBezTo>
                <a:cubicBezTo>
                  <a:pt x="577272" y="230908"/>
                  <a:pt x="632690" y="450272"/>
                  <a:pt x="554181" y="554181"/>
                </a:cubicBezTo>
                <a:cubicBezTo>
                  <a:pt x="475672" y="658090"/>
                  <a:pt x="244763" y="710045"/>
                  <a:pt x="13854" y="762000"/>
                </a:cubicBezTo>
              </a:path>
            </a:pathLst>
          </a:custGeom>
          <a:noFill/>
          <a:ln w="25400">
            <a:solidFill>
              <a:schemeClr val="accent1">
                <a:shade val="95000"/>
                <a:satMod val="105000"/>
              </a:schemeClr>
            </a:solidFill>
            <a:tailEnd type="stealth" w="lg" len="lg"/>
          </a:ln>
          <a:effectLst>
            <a:outerShdw blurRad="44450" dist="27940" dir="5400000" algn="ctr">
              <a:srgbClr val="000000">
                <a:alpha val="32000"/>
              </a:srgbClr>
            </a:outerShdw>
          </a:effectLst>
        </p:spPr>
        <p:txBody>
          <a:bodyPr rtlCol="0" anchor="ctr"/>
          <a:lstStyle/>
          <a:p>
            <a:pPr algn="ctr"/>
            <a:endParaRPr lang="en-US"/>
          </a:p>
        </p:txBody>
      </p:sp>
      <p:cxnSp>
        <p:nvCxnSpPr>
          <p:cNvPr id="25" name="Straight Arrow Connector 24">
            <a:extLst>
              <a:ext uri="{FF2B5EF4-FFF2-40B4-BE49-F238E27FC236}">
                <a16:creationId xmlns:a16="http://schemas.microsoft.com/office/drawing/2014/main" id="{8C7131A9-9A98-AC47-B8AF-E9592397D651}"/>
              </a:ext>
            </a:extLst>
          </p:cNvPr>
          <p:cNvCxnSpPr/>
          <p:nvPr/>
        </p:nvCxnSpPr>
        <p:spPr>
          <a:xfrm flipV="1">
            <a:off x="3173062" y="963212"/>
            <a:ext cx="1032423" cy="973600"/>
          </a:xfrm>
          <a:prstGeom prst="straightConnector1">
            <a:avLst/>
          </a:prstGeom>
          <a:ln w="25400">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59A17C09-59F3-5E41-93DB-ED3706369652}"/>
              </a:ext>
            </a:extLst>
          </p:cNvPr>
          <p:cNvCxnSpPr/>
          <p:nvPr/>
        </p:nvCxnSpPr>
        <p:spPr>
          <a:xfrm flipV="1">
            <a:off x="3173063" y="581161"/>
            <a:ext cx="1032423" cy="973600"/>
          </a:xfrm>
          <a:prstGeom prst="straightConnector1">
            <a:avLst/>
          </a:prstGeom>
          <a:ln w="25400">
            <a:headEnd type="stealth" w="lg" len="lg"/>
            <a:tailEnd type="none" w="lg" len="lg"/>
          </a:ln>
        </p:spPr>
        <p:style>
          <a:lnRef idx="1">
            <a:schemeClr val="accent1"/>
          </a:lnRef>
          <a:fillRef idx="0">
            <a:schemeClr val="accent1"/>
          </a:fillRef>
          <a:effectRef idx="0">
            <a:schemeClr val="accent1"/>
          </a:effectRef>
          <a:fontRef idx="minor">
            <a:schemeClr val="tx1"/>
          </a:fontRef>
        </p:style>
      </p:cxnSp>
      <p:sp>
        <p:nvSpPr>
          <p:cNvPr id="45" name="Cloud 44">
            <a:extLst>
              <a:ext uri="{FF2B5EF4-FFF2-40B4-BE49-F238E27FC236}">
                <a16:creationId xmlns:a16="http://schemas.microsoft.com/office/drawing/2014/main" id="{17EAE5D7-6051-4649-A34E-C07C282391C6}"/>
              </a:ext>
            </a:extLst>
          </p:cNvPr>
          <p:cNvSpPr/>
          <p:nvPr/>
        </p:nvSpPr>
        <p:spPr>
          <a:xfrm>
            <a:off x="4317653" y="-25038"/>
            <a:ext cx="2335429" cy="1193570"/>
          </a:xfrm>
          <a:prstGeom prst="cloud">
            <a:avLst/>
          </a:prstGeom>
          <a:solidFill>
            <a:schemeClr val="accent3"/>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t" anchorCtr="0" forceAA="0" compatLnSpc="1">
            <a:prstTxWarp prst="textNoShape">
              <a:avLst/>
            </a:prstTxWarp>
            <a:noAutofit/>
          </a:bodyPr>
          <a:lstStyle/>
          <a:p>
            <a:pPr algn="ctr">
              <a:lnSpc>
                <a:spcPct val="90000"/>
              </a:lnSpc>
            </a:pPr>
            <a:r>
              <a:rPr lang="en-US" sz="2000" dirty="0" err="1">
                <a:solidFill>
                  <a:schemeClr val="bg1"/>
                </a:solidFill>
              </a:rPr>
              <a:t>codecov.io</a:t>
            </a:r>
            <a:endParaRPr lang="en-US" sz="2000" dirty="0">
              <a:solidFill>
                <a:schemeClr val="bg1"/>
              </a:solidFill>
            </a:endParaRPr>
          </a:p>
        </p:txBody>
      </p:sp>
      <p:pic>
        <p:nvPicPr>
          <p:cNvPr id="48" name="Picture 47">
            <a:extLst>
              <a:ext uri="{FF2B5EF4-FFF2-40B4-BE49-F238E27FC236}">
                <a16:creationId xmlns:a16="http://schemas.microsoft.com/office/drawing/2014/main" id="{C2DE1634-13A6-6D4F-9F05-C887668B044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289682" y="550057"/>
            <a:ext cx="470605" cy="457532"/>
          </a:xfrm>
          <a:prstGeom prst="rect">
            <a:avLst/>
          </a:prstGeom>
        </p:spPr>
      </p:pic>
      <p:cxnSp>
        <p:nvCxnSpPr>
          <p:cNvPr id="49" name="Straight Arrow Connector 48">
            <a:extLst>
              <a:ext uri="{FF2B5EF4-FFF2-40B4-BE49-F238E27FC236}">
                <a16:creationId xmlns:a16="http://schemas.microsoft.com/office/drawing/2014/main" id="{8B0DB8B3-5868-3148-B273-B06A17AA555F}"/>
              </a:ext>
            </a:extLst>
          </p:cNvPr>
          <p:cNvCxnSpPr>
            <a:cxnSpLocks/>
          </p:cNvCxnSpPr>
          <p:nvPr/>
        </p:nvCxnSpPr>
        <p:spPr>
          <a:xfrm>
            <a:off x="7264075" y="5711447"/>
            <a:ext cx="1268509" cy="0"/>
          </a:xfrm>
          <a:prstGeom prst="straightConnector1">
            <a:avLst/>
          </a:prstGeom>
          <a:ln w="25400">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AA9FBA09-2B49-444C-980E-D6F0610B7BF8}"/>
              </a:ext>
            </a:extLst>
          </p:cNvPr>
          <p:cNvCxnSpPr>
            <a:cxnSpLocks/>
          </p:cNvCxnSpPr>
          <p:nvPr/>
        </p:nvCxnSpPr>
        <p:spPr>
          <a:xfrm>
            <a:off x="7264076" y="5329396"/>
            <a:ext cx="1287923" cy="0"/>
          </a:xfrm>
          <a:prstGeom prst="straightConnector1">
            <a:avLst/>
          </a:prstGeom>
          <a:ln w="25400">
            <a:headEnd type="stealth" w="lg" len="lg"/>
            <a:tailEnd type="none" w="lg" len="lg"/>
          </a:ln>
        </p:spPr>
        <p:style>
          <a:lnRef idx="1">
            <a:schemeClr val="accent1"/>
          </a:lnRef>
          <a:fillRef idx="0">
            <a:schemeClr val="accent1"/>
          </a:fillRef>
          <a:effectRef idx="0">
            <a:schemeClr val="accent1"/>
          </a:effectRef>
          <a:fontRef idx="minor">
            <a:schemeClr val="tx1"/>
          </a:fontRef>
        </p:style>
      </p:cxnSp>
      <p:pic>
        <p:nvPicPr>
          <p:cNvPr id="11" name="Picture 10" descr="Logo&#10;&#10;Description automatically generated">
            <a:extLst>
              <a:ext uri="{FF2B5EF4-FFF2-40B4-BE49-F238E27FC236}">
                <a16:creationId xmlns:a16="http://schemas.microsoft.com/office/drawing/2014/main" id="{08EF9A80-4084-554A-83A6-816E99F9322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380164" y="944122"/>
            <a:ext cx="1370220" cy="822132"/>
          </a:xfrm>
          <a:prstGeom prst="rect">
            <a:avLst/>
          </a:prstGeom>
        </p:spPr>
      </p:pic>
    </p:spTree>
    <p:extLst>
      <p:ext uri="{BB962C8B-B14F-4D97-AF65-F5344CB8AC3E}">
        <p14:creationId xmlns:p14="http://schemas.microsoft.com/office/powerpoint/2010/main" val="23385661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CCEAA9-2D01-8D4B-8AC4-EED8CF009F5D}"/>
              </a:ext>
            </a:extLst>
          </p:cNvPr>
          <p:cNvSpPr>
            <a:spLocks noGrp="1"/>
          </p:cNvSpPr>
          <p:nvPr>
            <p:ph type="title"/>
          </p:nvPr>
        </p:nvSpPr>
        <p:spPr/>
        <p:txBody>
          <a:bodyPr/>
          <a:lstStyle/>
          <a:p>
            <a:r>
              <a:rPr lang="en-US" dirty="0"/>
              <a:t>Getting started with CI</a:t>
            </a:r>
          </a:p>
        </p:txBody>
      </p:sp>
      <p:sp>
        <p:nvSpPr>
          <p:cNvPr id="3" name="Content Placeholder 2">
            <a:extLst>
              <a:ext uri="{FF2B5EF4-FFF2-40B4-BE49-F238E27FC236}">
                <a16:creationId xmlns:a16="http://schemas.microsoft.com/office/drawing/2014/main" id="{6A14A5A5-411F-964C-A7F2-FE7441F8EF68}"/>
              </a:ext>
            </a:extLst>
          </p:cNvPr>
          <p:cNvSpPr>
            <a:spLocks noGrp="1"/>
          </p:cNvSpPr>
          <p:nvPr>
            <p:ph idx="1"/>
          </p:nvPr>
        </p:nvSpPr>
        <p:spPr>
          <a:xfrm>
            <a:off x="365760" y="1737360"/>
            <a:ext cx="11369809" cy="4399280"/>
          </a:xfrm>
        </p:spPr>
        <p:txBody>
          <a:bodyPr/>
          <a:lstStyle/>
          <a:p>
            <a:r>
              <a:rPr lang="en-US" dirty="0"/>
              <a:t>What </a:t>
            </a:r>
            <a:r>
              <a:rPr lang="en-US" i="1" dirty="0"/>
              <a:t>configuration</a:t>
            </a:r>
            <a:r>
              <a:rPr lang="en-US" dirty="0"/>
              <a:t> is most important?</a:t>
            </a:r>
          </a:p>
          <a:p>
            <a:pPr lvl="1"/>
            <a:r>
              <a:rPr lang="en-US" dirty="0"/>
              <a:t>Examples: gcc, icc, xlc? MPI-2 or MPI-3? Python 2, 3 or 2 &amp; 3?</a:t>
            </a:r>
          </a:p>
          <a:p>
            <a:endParaRPr lang="en-US" dirty="0"/>
          </a:p>
          <a:p>
            <a:r>
              <a:rPr lang="en-US" dirty="0"/>
              <a:t>What </a:t>
            </a:r>
            <a:r>
              <a:rPr lang="en-US" i="1" dirty="0"/>
              <a:t>functionality</a:t>
            </a:r>
            <a:r>
              <a:rPr lang="en-US" dirty="0"/>
              <a:t> is most important?</a:t>
            </a:r>
          </a:p>
          <a:p>
            <a:pPr lvl="1"/>
            <a:r>
              <a:rPr lang="en-US" dirty="0"/>
              <a:t>Examples: vanilla numerical kernels? OpenMP kernels? GPU kernels? All of these?</a:t>
            </a:r>
          </a:p>
          <a:p>
            <a:endParaRPr lang="en-US" dirty="0"/>
          </a:p>
          <a:p>
            <a:r>
              <a:rPr lang="en-US" dirty="0"/>
              <a:t>Good candidates…</a:t>
            </a:r>
          </a:p>
          <a:p>
            <a:pPr lvl="1"/>
            <a:r>
              <a:rPr lang="en-US" dirty="0"/>
              <a:t>A “hello world” example for your project</a:t>
            </a:r>
          </a:p>
          <a:p>
            <a:pPr lvl="1"/>
            <a:r>
              <a:rPr lang="en-US" dirty="0"/>
              <a:t>At a minimum, even just building the code can be a place to start!</a:t>
            </a:r>
          </a:p>
          <a:p>
            <a:pPr lvl="1"/>
            <a:r>
              <a:rPr lang="en-US" dirty="0"/>
              <a:t>Once you’ve got the basics working, its easy to build up from there</a:t>
            </a:r>
          </a:p>
          <a:p>
            <a:pPr lvl="1"/>
            <a:endParaRPr lang="en-US" dirty="0"/>
          </a:p>
        </p:txBody>
      </p:sp>
    </p:spTree>
    <p:extLst>
      <p:ext uri="{BB962C8B-B14F-4D97-AF65-F5344CB8AC3E}">
        <p14:creationId xmlns:p14="http://schemas.microsoft.com/office/powerpoint/2010/main" val="37033383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8C56C657-7816-604D-88C7-878DE1E6B1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52392" y="994545"/>
            <a:ext cx="5303180" cy="3128010"/>
          </a:xfrm>
          <a:prstGeom prst="rect">
            <a:avLst/>
          </a:prstGeom>
        </p:spPr>
      </p:pic>
      <p:sp>
        <p:nvSpPr>
          <p:cNvPr id="2" name="Title 1">
            <a:extLst>
              <a:ext uri="{FF2B5EF4-FFF2-40B4-BE49-F238E27FC236}">
                <a16:creationId xmlns:a16="http://schemas.microsoft.com/office/drawing/2014/main" id="{F94CC91F-B429-844D-A9A3-EFDF22D07682}"/>
              </a:ext>
            </a:extLst>
          </p:cNvPr>
          <p:cNvSpPr>
            <a:spLocks noGrp="1"/>
          </p:cNvSpPr>
          <p:nvPr>
            <p:ph type="title"/>
          </p:nvPr>
        </p:nvSpPr>
        <p:spPr/>
        <p:txBody>
          <a:bodyPr/>
          <a:lstStyle/>
          <a:p>
            <a:r>
              <a:rPr lang="en-US" dirty="0"/>
              <a:t>Getting started with CI:</a:t>
            </a:r>
            <a:br>
              <a:rPr lang="en-US" dirty="0"/>
            </a:br>
            <a:endParaRPr lang="en-US" dirty="0"/>
          </a:p>
        </p:txBody>
      </p:sp>
      <p:sp>
        <p:nvSpPr>
          <p:cNvPr id="5" name="Text Placeholder 4">
            <a:extLst>
              <a:ext uri="{FF2B5EF4-FFF2-40B4-BE49-F238E27FC236}">
                <a16:creationId xmlns:a16="http://schemas.microsoft.com/office/drawing/2014/main" id="{4AF6108B-CD54-E149-B6CA-A0A3EE1ADD01}"/>
              </a:ext>
            </a:extLst>
          </p:cNvPr>
          <p:cNvSpPr>
            <a:spLocks noGrp="1"/>
          </p:cNvSpPr>
          <p:nvPr>
            <p:ph type="body" idx="1"/>
          </p:nvPr>
        </p:nvSpPr>
        <p:spPr/>
        <p:txBody>
          <a:bodyPr/>
          <a:lstStyle/>
          <a:p>
            <a:pPr algn="ctr"/>
            <a:r>
              <a:rPr lang="en-US" dirty="0"/>
              <a:t>Setting up CI</a:t>
            </a:r>
            <a:br>
              <a:rPr lang="en-US" dirty="0"/>
            </a:br>
            <a:endParaRPr lang="en-US" dirty="0"/>
          </a:p>
        </p:txBody>
      </p:sp>
      <p:graphicFrame>
        <p:nvGraphicFramePr>
          <p:cNvPr id="9" name="Content Placeholder 3">
            <a:extLst>
              <a:ext uri="{FF2B5EF4-FFF2-40B4-BE49-F238E27FC236}">
                <a16:creationId xmlns:a16="http://schemas.microsoft.com/office/drawing/2014/main" id="{75B0EB98-4702-6C4D-A4B7-3126ED4B0148}"/>
              </a:ext>
            </a:extLst>
          </p:cNvPr>
          <p:cNvGraphicFramePr>
            <a:graphicFrameLocks noGrp="1"/>
          </p:cNvGraphicFramePr>
          <p:nvPr>
            <p:ph sz="half" idx="2"/>
          </p:nvPr>
        </p:nvGraphicFramePr>
        <p:xfrm>
          <a:off x="457200" y="2871207"/>
          <a:ext cx="5607806" cy="3001535"/>
        </p:xfrm>
        <a:graphic>
          <a:graphicData uri="http://schemas.openxmlformats.org/drawingml/2006/table">
            <a:tbl>
              <a:tblPr firstRow="1" bandRow="1">
                <a:tableStyleId>{5C22544A-7EE6-4342-B048-85BDC9FD1C3A}</a:tableStyleId>
              </a:tblPr>
              <a:tblGrid>
                <a:gridCol w="1049301">
                  <a:extLst>
                    <a:ext uri="{9D8B030D-6E8A-4147-A177-3AD203B41FA5}">
                      <a16:colId xmlns:a16="http://schemas.microsoft.com/office/drawing/2014/main" val="3111521380"/>
                    </a:ext>
                  </a:extLst>
                </a:gridCol>
                <a:gridCol w="2721166">
                  <a:extLst>
                    <a:ext uri="{9D8B030D-6E8A-4147-A177-3AD203B41FA5}">
                      <a16:colId xmlns:a16="http://schemas.microsoft.com/office/drawing/2014/main" val="3277590920"/>
                    </a:ext>
                  </a:extLst>
                </a:gridCol>
                <a:gridCol w="1837339">
                  <a:extLst>
                    <a:ext uri="{9D8B030D-6E8A-4147-A177-3AD203B41FA5}">
                      <a16:colId xmlns:a16="http://schemas.microsoft.com/office/drawing/2014/main" val="1888266470"/>
                    </a:ext>
                  </a:extLst>
                </a:gridCol>
              </a:tblGrid>
              <a:tr h="317641">
                <a:tc>
                  <a:txBody>
                    <a:bodyPr/>
                    <a:lstStyle/>
                    <a:p>
                      <a:r>
                        <a:rPr lang="en-US" dirty="0"/>
                        <a:t>Service</a:t>
                      </a:r>
                    </a:p>
                  </a:txBody>
                  <a:tcPr/>
                </a:tc>
                <a:tc>
                  <a:txBody>
                    <a:bodyPr/>
                    <a:lstStyle/>
                    <a:p>
                      <a:r>
                        <a:rPr lang="en-US" dirty="0"/>
                        <a:t>Interface</a:t>
                      </a:r>
                    </a:p>
                  </a:txBody>
                  <a:tcPr/>
                </a:tc>
                <a:tc>
                  <a:txBody>
                    <a:bodyPr/>
                    <a:lstStyle/>
                    <a:p>
                      <a:endParaRPr lang="en-US" dirty="0"/>
                    </a:p>
                  </a:txBody>
                  <a:tcPr/>
                </a:tc>
                <a:extLst>
                  <a:ext uri="{0D108BD9-81ED-4DB2-BD59-A6C34878D82A}">
                    <a16:rowId xmlns:a16="http://schemas.microsoft.com/office/drawing/2014/main" val="2524655638"/>
                  </a:ext>
                </a:extLst>
              </a:tr>
              <a:tr h="502932">
                <a:tc>
                  <a:txBody>
                    <a:bodyPr/>
                    <a:lstStyle/>
                    <a:p>
                      <a:r>
                        <a:rPr lang="en-US" sz="1600" dirty="0"/>
                        <a:t>GitHub Actions</a:t>
                      </a:r>
                    </a:p>
                  </a:txBody>
                  <a:tcPr/>
                </a:tc>
                <a:tc>
                  <a:txBody>
                    <a:bodyPr/>
                    <a:lstStyle/>
                    <a:p>
                      <a:r>
                        <a:rPr lang="en-US" sz="1600" dirty="0"/>
                        <a:t>Repo YAML file</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a:t>
                      </a:r>
                      <a:r>
                        <a:rPr lang="en-US" sz="1600" dirty="0" err="1"/>
                        <a:t>github</a:t>
                      </a:r>
                      <a:r>
                        <a:rPr lang="en-US" sz="1600" dirty="0"/>
                        <a:t>/workflows/&lt;</a:t>
                      </a:r>
                      <a:r>
                        <a:rPr lang="en-US" sz="1600" dirty="0" err="1"/>
                        <a:t>test_name</a:t>
                      </a:r>
                      <a:r>
                        <a:rPr lang="en-US" sz="1600" dirty="0"/>
                        <a:t>&gt;.</a:t>
                      </a:r>
                      <a:r>
                        <a:rPr lang="en-US" sz="1600" dirty="0" err="1"/>
                        <a:t>yml</a:t>
                      </a:r>
                      <a:endParaRPr lang="en-US" sz="1600" dirty="0"/>
                    </a:p>
                  </a:txBody>
                  <a:tcPr/>
                </a:tc>
                <a:extLst>
                  <a:ext uri="{0D108BD9-81ED-4DB2-BD59-A6C34878D82A}">
                    <a16:rowId xmlns:a16="http://schemas.microsoft.com/office/drawing/2014/main" val="3327690306"/>
                  </a:ext>
                </a:extLst>
              </a:tr>
              <a:tr h="714693">
                <a:tc>
                  <a:txBody>
                    <a:bodyPr/>
                    <a:lstStyle/>
                    <a:p>
                      <a:r>
                        <a:rPr lang="en-US" dirty="0"/>
                        <a:t>GitLab</a:t>
                      </a:r>
                    </a:p>
                  </a:txBody>
                  <a:tcPr/>
                </a:tc>
                <a:tc>
                  <a:txBody>
                    <a:bodyPr/>
                    <a:lstStyle/>
                    <a:p>
                      <a:r>
                        <a:rPr lang="en-US" sz="1600" dirty="0"/>
                        <a:t>Web page configurator +</a:t>
                      </a:r>
                      <a:br>
                        <a:rPr lang="en-US" sz="1600" dirty="0"/>
                      </a:br>
                      <a:r>
                        <a:rPr lang="en-US" sz="1600" dirty="0"/>
                        <a:t>repo YAML file [&amp; repo scripts]</a:t>
                      </a:r>
                    </a:p>
                  </a:txBody>
                  <a:tcPr/>
                </a:tc>
                <a:tc>
                  <a:txBody>
                    <a:bodyPr/>
                    <a:lstStyle/>
                    <a:p>
                      <a:r>
                        <a:rPr lang="en-US" sz="1600" dirty="0"/>
                        <a:t>/.gitlab-ci.yml in</a:t>
                      </a:r>
                      <a:br>
                        <a:rPr lang="en-US" sz="1600" dirty="0"/>
                      </a:br>
                      <a:r>
                        <a:rPr lang="en-US" sz="1600" dirty="0"/>
                        <a:t>root of repo</a:t>
                      </a:r>
                    </a:p>
                  </a:txBody>
                  <a:tcPr/>
                </a:tc>
                <a:extLst>
                  <a:ext uri="{0D108BD9-81ED-4DB2-BD59-A6C34878D82A}">
                    <a16:rowId xmlns:a16="http://schemas.microsoft.com/office/drawing/2014/main" val="1887673148"/>
                  </a:ext>
                </a:extLst>
              </a:tr>
              <a:tr h="502932">
                <a:tc>
                  <a:txBody>
                    <a:bodyPr/>
                    <a:lstStyle/>
                    <a:p>
                      <a:r>
                        <a:rPr lang="en-US" dirty="0"/>
                        <a:t>Bamboo</a:t>
                      </a:r>
                    </a:p>
                  </a:txBody>
                  <a:tcPr/>
                </a:tc>
                <a:tc>
                  <a:txBody>
                    <a:bodyPr/>
                    <a:lstStyle/>
                    <a:p>
                      <a:r>
                        <a:rPr lang="en-US" sz="1600" dirty="0"/>
                        <a:t>Web page configurator +</a:t>
                      </a:r>
                      <a:br>
                        <a:rPr lang="en-US" sz="1600" dirty="0"/>
                      </a:br>
                      <a:r>
                        <a:rPr lang="en-US" sz="1600" dirty="0"/>
                        <a:t>repo scripts</a:t>
                      </a:r>
                    </a:p>
                  </a:txBody>
                  <a:tcPr/>
                </a:tc>
                <a:tc>
                  <a:txBody>
                    <a:bodyPr/>
                    <a:lstStyle/>
                    <a:p>
                      <a:endParaRPr lang="en-US" sz="1600" dirty="0"/>
                    </a:p>
                  </a:txBody>
                  <a:tcPr/>
                </a:tc>
                <a:extLst>
                  <a:ext uri="{0D108BD9-81ED-4DB2-BD59-A6C34878D82A}">
                    <a16:rowId xmlns:a16="http://schemas.microsoft.com/office/drawing/2014/main" val="3780447012"/>
                  </a:ext>
                </a:extLst>
              </a:tr>
              <a:tr h="654575">
                <a:tc>
                  <a:txBody>
                    <a:bodyPr/>
                    <a:lstStyle/>
                    <a:p>
                      <a:r>
                        <a:rPr lang="en-US" dirty="0"/>
                        <a:t>Travis</a:t>
                      </a:r>
                    </a:p>
                  </a:txBody>
                  <a:tcPr/>
                </a:tc>
                <a:tc>
                  <a:txBody>
                    <a:bodyPr/>
                    <a:lstStyle/>
                    <a:p>
                      <a:r>
                        <a:rPr lang="en-US" sz="1600" dirty="0"/>
                        <a:t>repo YAML file [&amp; repo scripts]</a:t>
                      </a:r>
                    </a:p>
                  </a:txBody>
                  <a:tcPr/>
                </a:tc>
                <a:tc>
                  <a:txBody>
                    <a:bodyPr/>
                    <a:lstStyle/>
                    <a:p>
                      <a:r>
                        <a:rPr lang="en-US" sz="1600" dirty="0"/>
                        <a:t>/.travis.yml in</a:t>
                      </a:r>
                      <a:br>
                        <a:rPr lang="en-US" sz="1600" dirty="0"/>
                      </a:br>
                      <a:r>
                        <a:rPr lang="en-US" sz="1600" dirty="0"/>
                        <a:t>root of repo</a:t>
                      </a:r>
                    </a:p>
                  </a:txBody>
                  <a:tcPr/>
                </a:tc>
                <a:extLst>
                  <a:ext uri="{0D108BD9-81ED-4DB2-BD59-A6C34878D82A}">
                    <a16:rowId xmlns:a16="http://schemas.microsoft.com/office/drawing/2014/main" val="167495025"/>
                  </a:ext>
                </a:extLst>
              </a:tr>
            </a:tbl>
          </a:graphicData>
        </a:graphic>
      </p:graphicFrame>
      <p:cxnSp>
        <p:nvCxnSpPr>
          <p:cNvPr id="12" name="Straight Arrow Connector 11">
            <a:extLst>
              <a:ext uri="{FF2B5EF4-FFF2-40B4-BE49-F238E27FC236}">
                <a16:creationId xmlns:a16="http://schemas.microsoft.com/office/drawing/2014/main" id="{1D9A4B79-E36B-4416-81E6-62D1378C9205}"/>
              </a:ext>
            </a:extLst>
          </p:cNvPr>
          <p:cNvCxnSpPr>
            <a:cxnSpLocks/>
          </p:cNvCxnSpPr>
          <p:nvPr/>
        </p:nvCxnSpPr>
        <p:spPr>
          <a:xfrm flipV="1">
            <a:off x="6065006" y="3010829"/>
            <a:ext cx="714935" cy="528662"/>
          </a:xfrm>
          <a:prstGeom prst="straightConnector1">
            <a:avLst/>
          </a:prstGeom>
          <a:ln w="44450">
            <a:tailEnd type="triangle"/>
          </a:ln>
        </p:spPr>
        <p:style>
          <a:lnRef idx="1">
            <a:schemeClr val="accent2"/>
          </a:lnRef>
          <a:fillRef idx="0">
            <a:schemeClr val="accent2"/>
          </a:fillRef>
          <a:effectRef idx="0">
            <a:schemeClr val="accent2"/>
          </a:effectRef>
          <a:fontRef idx="minor">
            <a:schemeClr val="tx1"/>
          </a:fontRef>
        </p:style>
      </p:cxnSp>
      <p:pic>
        <p:nvPicPr>
          <p:cNvPr id="20" name="Picture 19">
            <a:extLst>
              <a:ext uri="{FF2B5EF4-FFF2-40B4-BE49-F238E27FC236}">
                <a16:creationId xmlns:a16="http://schemas.microsoft.com/office/drawing/2014/main" id="{4AA18BA1-4F9F-8740-B94D-710D4CD8E2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99906" y="4371974"/>
            <a:ext cx="4495820" cy="2392116"/>
          </a:xfrm>
          <a:prstGeom prst="rect">
            <a:avLst/>
          </a:prstGeom>
        </p:spPr>
      </p:pic>
    </p:spTree>
    <p:extLst>
      <p:ext uri="{BB962C8B-B14F-4D97-AF65-F5344CB8AC3E}">
        <p14:creationId xmlns:p14="http://schemas.microsoft.com/office/powerpoint/2010/main" val="36919126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4CC91F-B429-844D-A9A3-EFDF22D07682}"/>
              </a:ext>
            </a:extLst>
          </p:cNvPr>
          <p:cNvSpPr>
            <a:spLocks noGrp="1"/>
          </p:cNvSpPr>
          <p:nvPr>
            <p:ph type="title"/>
          </p:nvPr>
        </p:nvSpPr>
        <p:spPr/>
        <p:txBody>
          <a:bodyPr/>
          <a:lstStyle/>
          <a:p>
            <a:r>
              <a:rPr lang="en-US" dirty="0"/>
              <a:t>Getting started with GitHub Actions:</a:t>
            </a:r>
            <a:br>
              <a:rPr lang="en-US" dirty="0"/>
            </a:br>
            <a:endParaRPr lang="en-US" dirty="0"/>
          </a:p>
        </p:txBody>
      </p:sp>
      <p:pic>
        <p:nvPicPr>
          <p:cNvPr id="4" name="Picture 3">
            <a:extLst>
              <a:ext uri="{FF2B5EF4-FFF2-40B4-BE49-F238E27FC236}">
                <a16:creationId xmlns:a16="http://schemas.microsoft.com/office/drawing/2014/main" id="{AACAB966-56D7-4046-B960-EE7B7548C2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5760" y="868680"/>
            <a:ext cx="7442200" cy="5448300"/>
          </a:xfrm>
          <a:prstGeom prst="rect">
            <a:avLst/>
          </a:prstGeom>
        </p:spPr>
      </p:pic>
    </p:spTree>
    <p:extLst>
      <p:ext uri="{BB962C8B-B14F-4D97-AF65-F5344CB8AC3E}">
        <p14:creationId xmlns:p14="http://schemas.microsoft.com/office/powerpoint/2010/main" val="231127742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60C0E-5E82-574E-B524-B781EB4D4E7C}"/>
              </a:ext>
            </a:extLst>
          </p:cNvPr>
          <p:cNvSpPr>
            <a:spLocks noGrp="1"/>
          </p:cNvSpPr>
          <p:nvPr>
            <p:ph type="title"/>
          </p:nvPr>
        </p:nvSpPr>
        <p:spPr>
          <a:xfrm>
            <a:off x="1735669" y="411479"/>
            <a:ext cx="3127512" cy="430317"/>
          </a:xfrm>
        </p:spPr>
        <p:txBody>
          <a:bodyPr/>
          <a:lstStyle/>
          <a:p>
            <a:pPr algn="ctr"/>
            <a:r>
              <a:rPr lang="en-US" dirty="0" err="1"/>
              <a:t>github.com</a:t>
            </a:r>
            <a:endParaRPr lang="en-US" dirty="0"/>
          </a:p>
        </p:txBody>
      </p:sp>
      <p:pic>
        <p:nvPicPr>
          <p:cNvPr id="11" name="Content Placeholder 10">
            <a:extLst>
              <a:ext uri="{FF2B5EF4-FFF2-40B4-BE49-F238E27FC236}">
                <a16:creationId xmlns:a16="http://schemas.microsoft.com/office/drawing/2014/main" id="{42B9F989-DF5E-4449-A55E-0CD553CAD468}"/>
              </a:ext>
            </a:extLst>
          </p:cNvPr>
          <p:cNvPicPr>
            <a:picLocks noGrp="1" noChangeAspect="1"/>
          </p:cNvPicPr>
          <p:nvPr>
            <p:ph sz="quarter" idx="4"/>
          </p:nvPr>
        </p:nvPicPr>
        <p:blipFill>
          <a:blip r:embed="rId3"/>
          <a:stretch>
            <a:fillRect/>
          </a:stretch>
        </p:blipFill>
        <p:spPr>
          <a:xfrm>
            <a:off x="6795516" y="1027373"/>
            <a:ext cx="4570817" cy="5719115"/>
          </a:xfrm>
          <a:prstGeom prst="rect">
            <a:avLst/>
          </a:prstGeom>
        </p:spPr>
      </p:pic>
      <p:sp>
        <p:nvSpPr>
          <p:cNvPr id="5" name="Title 1">
            <a:extLst>
              <a:ext uri="{FF2B5EF4-FFF2-40B4-BE49-F238E27FC236}">
                <a16:creationId xmlns:a16="http://schemas.microsoft.com/office/drawing/2014/main" id="{E64158E8-36C6-FB45-8EB9-DA6E06DF475A}"/>
              </a:ext>
            </a:extLst>
          </p:cNvPr>
          <p:cNvSpPr txBox="1">
            <a:spLocks/>
          </p:cNvSpPr>
          <p:nvPr/>
        </p:nvSpPr>
        <p:spPr bwMode="auto">
          <a:xfrm>
            <a:off x="7853445" y="411479"/>
            <a:ext cx="2266122" cy="430317"/>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a:lstStyle>
          <a:p>
            <a:pPr algn="ctr"/>
            <a:r>
              <a:rPr lang="en-US" dirty="0"/>
              <a:t>codecov.io</a:t>
            </a:r>
          </a:p>
        </p:txBody>
      </p:sp>
      <p:pic>
        <p:nvPicPr>
          <p:cNvPr id="10" name="Picture 9">
            <a:extLst>
              <a:ext uri="{FF2B5EF4-FFF2-40B4-BE49-F238E27FC236}">
                <a16:creationId xmlns:a16="http://schemas.microsoft.com/office/drawing/2014/main" id="{F7572412-240E-CF4F-80ED-C6A0E21EEE2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9064" y="1027373"/>
            <a:ext cx="5822246" cy="5418724"/>
          </a:xfrm>
          <a:prstGeom prst="rect">
            <a:avLst/>
          </a:prstGeom>
        </p:spPr>
      </p:pic>
    </p:spTree>
    <p:extLst>
      <p:ext uri="{BB962C8B-B14F-4D97-AF65-F5344CB8AC3E}">
        <p14:creationId xmlns:p14="http://schemas.microsoft.com/office/powerpoint/2010/main" val="40250968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1DC67A-46AB-49E1-3442-CB0F724F4BED}"/>
              </a:ext>
            </a:extLst>
          </p:cNvPr>
          <p:cNvSpPr>
            <a:spLocks noGrp="1"/>
          </p:cNvSpPr>
          <p:nvPr>
            <p:ph type="title"/>
          </p:nvPr>
        </p:nvSpPr>
        <p:spPr/>
        <p:txBody>
          <a:bodyPr/>
          <a:lstStyle/>
          <a:p>
            <a:r>
              <a:rPr lang="en-US" dirty="0"/>
              <a:t>What is Testing</a:t>
            </a:r>
          </a:p>
        </p:txBody>
      </p:sp>
      <p:sp>
        <p:nvSpPr>
          <p:cNvPr id="4" name="Rectangle 3">
            <a:extLst>
              <a:ext uri="{FF2B5EF4-FFF2-40B4-BE49-F238E27FC236}">
                <a16:creationId xmlns:a16="http://schemas.microsoft.com/office/drawing/2014/main" id="{1224A926-6461-934B-0CE7-C6AAEB21B0DD}"/>
              </a:ext>
            </a:extLst>
          </p:cNvPr>
          <p:cNvSpPr/>
          <p:nvPr/>
        </p:nvSpPr>
        <p:spPr>
          <a:xfrm>
            <a:off x="692727" y="1990898"/>
            <a:ext cx="9157855" cy="2078181"/>
          </a:xfrm>
          <a:prstGeom prst="rect">
            <a:avLst/>
          </a:prstGeom>
          <a:solidFill>
            <a:schemeClr val="tx2">
              <a:lumMod val="7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marL="342900" indent="-342900">
              <a:lnSpc>
                <a:spcPct val="90000"/>
              </a:lnSpc>
              <a:buFont typeface="Arial" panose="020B0604020202020204" pitchFamily="34" charset="0"/>
              <a:buChar char="•"/>
            </a:pPr>
            <a:r>
              <a:rPr lang="en-US" sz="2000" dirty="0">
                <a:solidFill>
                  <a:schemeClr val="bg1"/>
                </a:solidFill>
              </a:rPr>
              <a:t>When you compile it, you are testing for defects in syntax</a:t>
            </a:r>
          </a:p>
          <a:p>
            <a:pPr marL="342900" indent="-342900">
              <a:lnSpc>
                <a:spcPct val="90000"/>
              </a:lnSpc>
              <a:buFont typeface="Arial" panose="020B0604020202020204" pitchFamily="34" charset="0"/>
              <a:buChar char="•"/>
            </a:pPr>
            <a:r>
              <a:rPr lang="en-US" sz="2000" dirty="0">
                <a:solidFill>
                  <a:schemeClr val="bg1"/>
                </a:solidFill>
              </a:rPr>
              <a:t>When you run it for the first time you are testing for correctness</a:t>
            </a:r>
          </a:p>
          <a:p>
            <a:pPr marL="342900" indent="-342900">
              <a:lnSpc>
                <a:spcPct val="90000"/>
              </a:lnSpc>
              <a:buFont typeface="Arial" panose="020B0604020202020204" pitchFamily="34" charset="0"/>
              <a:buChar char="•"/>
            </a:pPr>
            <a:r>
              <a:rPr lang="en-US" sz="2000" dirty="0">
                <a:solidFill>
                  <a:schemeClr val="bg1"/>
                </a:solidFill>
              </a:rPr>
              <a:t>When you add any code and run it again, you are testing it again</a:t>
            </a:r>
          </a:p>
          <a:p>
            <a:pPr marL="342900" indent="-342900">
              <a:lnSpc>
                <a:spcPct val="90000"/>
              </a:lnSpc>
              <a:buFont typeface="Arial" panose="020B0604020202020204" pitchFamily="34" charset="0"/>
              <a:buChar char="•"/>
            </a:pPr>
            <a:r>
              <a:rPr lang="en-US" sz="2000" dirty="0">
                <a:solidFill>
                  <a:schemeClr val="bg1"/>
                </a:solidFill>
              </a:rPr>
              <a:t>When you break down your development into smaller chunks you test each chunk, then you combine the chunks, and you test again.</a:t>
            </a:r>
          </a:p>
        </p:txBody>
      </p:sp>
      <p:sp>
        <p:nvSpPr>
          <p:cNvPr id="5" name="Rectangle 4">
            <a:extLst>
              <a:ext uri="{FF2B5EF4-FFF2-40B4-BE49-F238E27FC236}">
                <a16:creationId xmlns:a16="http://schemas.microsoft.com/office/drawing/2014/main" id="{65847FFB-77D9-8202-5719-F46F37C5FAE6}"/>
              </a:ext>
            </a:extLst>
          </p:cNvPr>
          <p:cNvSpPr/>
          <p:nvPr/>
        </p:nvSpPr>
        <p:spPr>
          <a:xfrm>
            <a:off x="692727" y="1076498"/>
            <a:ext cx="9157855" cy="738448"/>
          </a:xfrm>
          <a:prstGeom prst="rect">
            <a:avLst/>
          </a:prstGeom>
          <a:solidFill>
            <a:schemeClr val="tx2">
              <a:lumMod val="7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400" dirty="0">
              <a:solidFill>
                <a:schemeClr val="bg1"/>
              </a:solidFill>
            </a:endParaRPr>
          </a:p>
          <a:p>
            <a:pPr algn="ctr">
              <a:lnSpc>
                <a:spcPct val="90000"/>
              </a:lnSpc>
            </a:pPr>
            <a:r>
              <a:rPr lang="en-US" sz="2400" dirty="0">
                <a:solidFill>
                  <a:schemeClr val="bg1"/>
                </a:solidFill>
              </a:rPr>
              <a:t>Whenever you write a code you are doing it </a:t>
            </a:r>
          </a:p>
          <a:p>
            <a:pPr marL="342900" indent="-342900">
              <a:lnSpc>
                <a:spcPct val="90000"/>
              </a:lnSpc>
              <a:buFont typeface="Arial" panose="020B0604020202020204" pitchFamily="34" charset="0"/>
              <a:buChar char="•"/>
            </a:pPr>
            <a:endParaRPr lang="en-US" sz="2000" dirty="0">
              <a:solidFill>
                <a:schemeClr val="bg1"/>
              </a:solidFill>
            </a:endParaRPr>
          </a:p>
        </p:txBody>
      </p:sp>
    </p:spTree>
    <p:extLst>
      <p:ext uri="{BB962C8B-B14F-4D97-AF65-F5344CB8AC3E}">
        <p14:creationId xmlns:p14="http://schemas.microsoft.com/office/powerpoint/2010/main" val="6021694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443A8-07C2-DD44-A086-8A876B6980C7}"/>
              </a:ext>
            </a:extLst>
          </p:cNvPr>
          <p:cNvSpPr>
            <a:spLocks noGrp="1"/>
          </p:cNvSpPr>
          <p:nvPr>
            <p:ph type="title"/>
          </p:nvPr>
        </p:nvSpPr>
        <p:spPr/>
        <p:txBody>
          <a:bodyPr/>
          <a:lstStyle/>
          <a:p>
            <a:r>
              <a:rPr lang="en-US" dirty="0"/>
              <a:t>GitHub Actions – results of workflow test runs</a:t>
            </a:r>
          </a:p>
        </p:txBody>
      </p:sp>
      <p:pic>
        <p:nvPicPr>
          <p:cNvPr id="5" name="Content Placeholder 4">
            <a:extLst>
              <a:ext uri="{FF2B5EF4-FFF2-40B4-BE49-F238E27FC236}">
                <a16:creationId xmlns:a16="http://schemas.microsoft.com/office/drawing/2014/main" id="{98A0CA51-DBDA-4341-8205-664914AA497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87669" y="1199515"/>
            <a:ext cx="10220190" cy="4458970"/>
          </a:xfrm>
        </p:spPr>
      </p:pic>
    </p:spTree>
    <p:extLst>
      <p:ext uri="{BB962C8B-B14F-4D97-AF65-F5344CB8AC3E}">
        <p14:creationId xmlns:p14="http://schemas.microsoft.com/office/powerpoint/2010/main" val="40315440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74E0BD-1D02-D643-9666-0A06BA064709}"/>
              </a:ext>
            </a:extLst>
          </p:cNvPr>
          <p:cNvSpPr>
            <a:spLocks noGrp="1"/>
          </p:cNvSpPr>
          <p:nvPr>
            <p:ph type="title"/>
          </p:nvPr>
        </p:nvSpPr>
        <p:spPr/>
        <p:txBody>
          <a:bodyPr/>
          <a:lstStyle/>
          <a:p>
            <a:r>
              <a:rPr lang="en-US" dirty="0"/>
              <a:t>GitHub Pull Request Status Indicators</a:t>
            </a:r>
          </a:p>
        </p:txBody>
      </p:sp>
      <p:pic>
        <p:nvPicPr>
          <p:cNvPr id="5" name="Content Placeholder 4">
            <a:extLst>
              <a:ext uri="{FF2B5EF4-FFF2-40B4-BE49-F238E27FC236}">
                <a16:creationId xmlns:a16="http://schemas.microsoft.com/office/drawing/2014/main" id="{EB6C2156-927B-B646-B80D-57953869E13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5125" y="1305373"/>
            <a:ext cx="11369675" cy="3302357"/>
          </a:xfrm>
        </p:spPr>
      </p:pic>
    </p:spTree>
    <p:extLst>
      <p:ext uri="{BB962C8B-B14F-4D97-AF65-F5344CB8AC3E}">
        <p14:creationId xmlns:p14="http://schemas.microsoft.com/office/powerpoint/2010/main" val="38455201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E1D32CB7-D634-43E1-8542-F61B3C62064E}"/>
              </a:ext>
            </a:extLst>
          </p:cNvPr>
          <p:cNvSpPr>
            <a:spLocks noGrp="1"/>
          </p:cNvSpPr>
          <p:nvPr>
            <p:ph type="title"/>
          </p:nvPr>
        </p:nvSpPr>
        <p:spPr/>
        <p:txBody>
          <a:bodyPr/>
          <a:lstStyle/>
          <a:p>
            <a:r>
              <a:rPr lang="en-US" dirty="0"/>
              <a:t>What is CI Good For</a:t>
            </a:r>
          </a:p>
        </p:txBody>
      </p:sp>
      <p:sp>
        <p:nvSpPr>
          <p:cNvPr id="10" name="Content Placeholder 9">
            <a:extLst>
              <a:ext uri="{FF2B5EF4-FFF2-40B4-BE49-F238E27FC236}">
                <a16:creationId xmlns:a16="http://schemas.microsoft.com/office/drawing/2014/main" id="{E214442A-CF4F-4DB6-85EE-FF2632D271ED}"/>
              </a:ext>
            </a:extLst>
          </p:cNvPr>
          <p:cNvSpPr>
            <a:spLocks noGrp="1"/>
          </p:cNvSpPr>
          <p:nvPr>
            <p:ph idx="1"/>
          </p:nvPr>
        </p:nvSpPr>
        <p:spPr>
          <a:xfrm>
            <a:off x="365760" y="1003074"/>
            <a:ext cx="11369809" cy="4047778"/>
          </a:xfrm>
        </p:spPr>
        <p:txBody>
          <a:bodyPr/>
          <a:lstStyle/>
          <a:p>
            <a:r>
              <a:rPr lang="en-US" sz="2000" dirty="0"/>
              <a:t>The purpose of CI is to identify problems early</a:t>
            </a:r>
          </a:p>
          <a:p>
            <a:pPr lvl="1">
              <a:spcBef>
                <a:spcPts val="200"/>
              </a:spcBef>
            </a:pPr>
            <a:r>
              <a:rPr lang="en-US" sz="1800" dirty="0"/>
              <a:t>Prevent code that would “break the build” or adversely impact other developers being introduced</a:t>
            </a:r>
          </a:p>
          <a:p>
            <a:pPr lvl="1">
              <a:spcBef>
                <a:spcPts val="200"/>
              </a:spcBef>
            </a:pPr>
            <a:r>
              <a:rPr lang="en-US" sz="1800" dirty="0"/>
              <a:t>Need to provide sufficient confidence, but run quickly – balance varies by project</a:t>
            </a:r>
            <a:endParaRPr lang="en-US" sz="2000" dirty="0"/>
          </a:p>
          <a:p>
            <a:pPr>
              <a:spcBef>
                <a:spcPts val="2400"/>
              </a:spcBef>
            </a:pPr>
            <a:r>
              <a:rPr lang="en-US" sz="2000" dirty="0"/>
              <a:t>CI should complement (not replace) more extensive automated testing</a:t>
            </a:r>
          </a:p>
          <a:p>
            <a:pPr lvl="1">
              <a:spcBef>
                <a:spcPts val="200"/>
              </a:spcBef>
            </a:pPr>
            <a:r>
              <a:rPr lang="en-US" sz="1800" dirty="0"/>
              <a:t>Use scheduled testing for more and more detailed tests, more configurations and platforms, performance testing, etc.</a:t>
            </a:r>
          </a:p>
          <a:p>
            <a:pPr>
              <a:spcBef>
                <a:spcPts val="2400"/>
              </a:spcBef>
            </a:pPr>
            <a:r>
              <a:rPr lang="en-US" sz="2000" dirty="0"/>
              <a:t>CI for TDD is a natural fit</a:t>
            </a:r>
          </a:p>
          <a:p>
            <a:pPr lvl="1">
              <a:spcBef>
                <a:spcPts val="200"/>
              </a:spcBef>
            </a:pPr>
            <a:r>
              <a:rPr lang="en-US" sz="1800" dirty="0"/>
              <a:t>Writing tests before the code works well with CI</a:t>
            </a:r>
          </a:p>
          <a:p>
            <a:pPr>
              <a:spcBef>
                <a:spcPts val="2400"/>
              </a:spcBef>
            </a:pPr>
            <a:r>
              <a:rPr lang="en-US" sz="2000" dirty="0"/>
              <a:t>Many options for where to execute CI tests</a:t>
            </a:r>
          </a:p>
          <a:p>
            <a:pPr lvl="1">
              <a:spcBef>
                <a:spcPts val="200"/>
              </a:spcBef>
            </a:pPr>
            <a:r>
              <a:rPr lang="en-US" sz="1800" dirty="0"/>
              <a:t>Free services are a good (easy) place to start</a:t>
            </a:r>
          </a:p>
          <a:p>
            <a:pPr lvl="1">
              <a:spcBef>
                <a:spcPts val="200"/>
              </a:spcBef>
            </a:pPr>
            <a:r>
              <a:rPr lang="en-US" sz="1800" dirty="0"/>
              <a:t>But may not be sufficient in the long run (especially large HPC/scientific codes)</a:t>
            </a:r>
          </a:p>
          <a:p>
            <a:pPr>
              <a:spcBef>
                <a:spcPts val="2400"/>
              </a:spcBef>
            </a:pPr>
            <a:r>
              <a:rPr lang="en-US" sz="2000" u="sng" dirty="0"/>
              <a:t>Start simple</a:t>
            </a:r>
            <a:r>
              <a:rPr lang="en-US" sz="2000" dirty="0"/>
              <a:t> to get automation working, then build out what you need</a:t>
            </a:r>
          </a:p>
          <a:p>
            <a:pPr lvl="1">
              <a:spcBef>
                <a:spcPts val="200"/>
              </a:spcBef>
            </a:pPr>
            <a:r>
              <a:rPr lang="en-US" sz="1800" dirty="0"/>
              <a:t>Focus initially on key software configurations and aspects of the code to be tested</a:t>
            </a:r>
          </a:p>
          <a:p>
            <a:pPr lvl="1">
              <a:spcBef>
                <a:spcPts val="200"/>
              </a:spcBef>
            </a:pPr>
            <a:r>
              <a:rPr lang="en-US" sz="1800" dirty="0"/>
              <a:t>Make sure your testing expands to cover new code, use TDD</a:t>
            </a:r>
          </a:p>
        </p:txBody>
      </p:sp>
    </p:spTree>
    <p:extLst>
      <p:ext uri="{BB962C8B-B14F-4D97-AF65-F5344CB8AC3E}">
        <p14:creationId xmlns:p14="http://schemas.microsoft.com/office/powerpoint/2010/main" val="37840915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B1CC4F-16D6-E895-AFBC-9A514D75E691}"/>
              </a:ext>
            </a:extLst>
          </p:cNvPr>
          <p:cNvSpPr>
            <a:spLocks noGrp="1"/>
          </p:cNvSpPr>
          <p:nvPr>
            <p:ph type="title"/>
          </p:nvPr>
        </p:nvSpPr>
        <p:spPr>
          <a:xfrm>
            <a:off x="406844" y="215753"/>
            <a:ext cx="11375136" cy="914400"/>
          </a:xfrm>
        </p:spPr>
        <p:txBody>
          <a:bodyPr/>
          <a:lstStyle/>
          <a:p>
            <a:r>
              <a:rPr lang="en-US" dirty="0"/>
              <a:t>Building a Test-suite</a:t>
            </a:r>
          </a:p>
        </p:txBody>
      </p:sp>
      <p:sp>
        <p:nvSpPr>
          <p:cNvPr id="12" name="Rounded Rectangle 11">
            <a:extLst>
              <a:ext uri="{FF2B5EF4-FFF2-40B4-BE49-F238E27FC236}">
                <a16:creationId xmlns:a16="http://schemas.microsoft.com/office/drawing/2014/main" id="{E3A1E368-C8DE-AC7E-30DC-02722CB16FBE}"/>
              </a:ext>
            </a:extLst>
          </p:cNvPr>
          <p:cNvSpPr/>
          <p:nvPr/>
        </p:nvSpPr>
        <p:spPr>
          <a:xfrm>
            <a:off x="1375054" y="1381171"/>
            <a:ext cx="9712046" cy="1940082"/>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marL="342900" indent="-342900">
              <a:lnSpc>
                <a:spcPct val="90000"/>
              </a:lnSpc>
              <a:buFont typeface="Arial" panose="020B0604020202020204" pitchFamily="34" charset="0"/>
              <a:buChar char="•"/>
            </a:pPr>
            <a:r>
              <a:rPr lang="en-US" sz="2000" dirty="0">
                <a:solidFill>
                  <a:schemeClr val="bg1"/>
                </a:solidFill>
              </a:rPr>
              <a:t>For some tests assertions will suffice</a:t>
            </a:r>
          </a:p>
          <a:p>
            <a:pPr marL="342900" indent="-342900">
              <a:lnSpc>
                <a:spcPct val="90000"/>
              </a:lnSpc>
              <a:buFont typeface="Arial" panose="020B0604020202020204" pitchFamily="34" charset="0"/>
              <a:buChar char="•"/>
            </a:pPr>
            <a:r>
              <a:rPr lang="en-US" sz="2000" dirty="0">
                <a:solidFill>
                  <a:schemeClr val="bg1"/>
                </a:solidFill>
              </a:rPr>
              <a:t>For others you will need to compare the output against baselines</a:t>
            </a:r>
          </a:p>
          <a:p>
            <a:pPr marL="800100" lvl="1" indent="-342900">
              <a:lnSpc>
                <a:spcPct val="90000"/>
              </a:lnSpc>
              <a:buFont typeface="Arial" panose="020B0604020202020204" pitchFamily="34" charset="0"/>
              <a:buChar char="•"/>
            </a:pPr>
            <a:r>
              <a:rPr lang="en-US" sz="2000" dirty="0">
                <a:solidFill>
                  <a:schemeClr val="bg1"/>
                </a:solidFill>
              </a:rPr>
              <a:t>Building a comparison utility is extremely useful </a:t>
            </a:r>
          </a:p>
          <a:p>
            <a:pPr marL="342900" indent="-342900">
              <a:lnSpc>
                <a:spcPct val="90000"/>
              </a:lnSpc>
              <a:buFont typeface="Arial" panose="020B0604020202020204" pitchFamily="34" charset="0"/>
              <a:buChar char="•"/>
            </a:pPr>
            <a:r>
              <a:rPr lang="en-US" sz="2000" dirty="0">
                <a:solidFill>
                  <a:schemeClr val="bg1"/>
                </a:solidFill>
              </a:rPr>
              <a:t>Also useful to develop diagnostics – indirect ways of verifying behavior</a:t>
            </a:r>
          </a:p>
          <a:p>
            <a:pPr marL="800100" lvl="1" indent="-342900">
              <a:lnSpc>
                <a:spcPct val="90000"/>
              </a:lnSpc>
              <a:buFont typeface="Arial" panose="020B0604020202020204" pitchFamily="34" charset="0"/>
              <a:buChar char="•"/>
            </a:pPr>
            <a:r>
              <a:rPr lang="en-US" sz="2000" dirty="0">
                <a:solidFill>
                  <a:schemeClr val="bg1"/>
                </a:solidFill>
              </a:rPr>
              <a:t>Conservation of physical quantities</a:t>
            </a:r>
          </a:p>
          <a:p>
            <a:pPr marL="800100" lvl="1" indent="-342900">
              <a:lnSpc>
                <a:spcPct val="90000"/>
              </a:lnSpc>
              <a:buFont typeface="Arial" panose="020B0604020202020204" pitchFamily="34" charset="0"/>
              <a:buChar char="•"/>
            </a:pPr>
            <a:r>
              <a:rPr lang="en-US" sz="2000" dirty="0">
                <a:solidFill>
                  <a:schemeClr val="bg1"/>
                </a:solidFill>
              </a:rPr>
              <a:t>No non-physical values</a:t>
            </a:r>
          </a:p>
        </p:txBody>
      </p:sp>
      <p:sp>
        <p:nvSpPr>
          <p:cNvPr id="4" name="TextBox 3">
            <a:extLst>
              <a:ext uri="{FF2B5EF4-FFF2-40B4-BE49-F238E27FC236}">
                <a16:creationId xmlns:a16="http://schemas.microsoft.com/office/drawing/2014/main" id="{EEE3EFF9-1991-0ED5-0E24-C67ED8D874A7}"/>
              </a:ext>
            </a:extLst>
          </p:cNvPr>
          <p:cNvSpPr txBox="1"/>
          <p:nvPr/>
        </p:nvSpPr>
        <p:spPr>
          <a:xfrm>
            <a:off x="1375054" y="919506"/>
            <a:ext cx="3870868" cy="461665"/>
          </a:xfrm>
          <a:prstGeom prst="rect">
            <a:avLst/>
          </a:prstGeom>
          <a:noFill/>
        </p:spPr>
        <p:txBody>
          <a:bodyPr wrap="none" lIns="118872" tIns="91440" rIns="118872" bIns="91440" rtlCol="0" anchor="ctr" anchorCtr="0">
            <a:spAutoFit/>
          </a:bodyPr>
          <a:lstStyle/>
          <a:p>
            <a:pPr algn="l">
              <a:lnSpc>
                <a:spcPct val="90000"/>
              </a:lnSpc>
            </a:pPr>
            <a:r>
              <a:rPr lang="en-US" sz="2000" b="1" dirty="0"/>
              <a:t>Elements of test development</a:t>
            </a:r>
          </a:p>
        </p:txBody>
      </p:sp>
    </p:spTree>
    <p:extLst>
      <p:ext uri="{BB962C8B-B14F-4D97-AF65-F5344CB8AC3E}">
        <p14:creationId xmlns:p14="http://schemas.microsoft.com/office/powerpoint/2010/main" val="259756316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B1CC4F-16D6-E895-AFBC-9A514D75E691}"/>
              </a:ext>
            </a:extLst>
          </p:cNvPr>
          <p:cNvSpPr>
            <a:spLocks noGrp="1"/>
          </p:cNvSpPr>
          <p:nvPr>
            <p:ph type="title"/>
          </p:nvPr>
        </p:nvSpPr>
        <p:spPr>
          <a:xfrm>
            <a:off x="406844" y="215753"/>
            <a:ext cx="11375136" cy="914400"/>
          </a:xfrm>
        </p:spPr>
        <p:txBody>
          <a:bodyPr/>
          <a:lstStyle/>
          <a:p>
            <a:r>
              <a:rPr lang="en-US" dirty="0"/>
              <a:t>Building a Test-suite</a:t>
            </a:r>
          </a:p>
        </p:txBody>
      </p:sp>
      <p:sp>
        <p:nvSpPr>
          <p:cNvPr id="6" name="Rounded Rectangle 5">
            <a:extLst>
              <a:ext uri="{FF2B5EF4-FFF2-40B4-BE49-F238E27FC236}">
                <a16:creationId xmlns:a16="http://schemas.microsoft.com/office/drawing/2014/main" id="{971F79A8-936E-E19F-69DA-47AC4E387FC1}"/>
              </a:ext>
            </a:extLst>
          </p:cNvPr>
          <p:cNvSpPr/>
          <p:nvPr/>
        </p:nvSpPr>
        <p:spPr>
          <a:xfrm>
            <a:off x="1375054" y="3972180"/>
            <a:ext cx="6302096" cy="2670067"/>
          </a:xfrm>
          <a:prstGeom prst="roundRect">
            <a:avLst/>
          </a:prstGeom>
          <a:solidFill>
            <a:schemeClr val="accent3">
              <a:lumMod val="40000"/>
              <a:lumOff val="60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marL="342900" indent="-342900">
              <a:lnSpc>
                <a:spcPct val="90000"/>
              </a:lnSpc>
              <a:buFont typeface="Arial" panose="020B0604020202020204" pitchFamily="34" charset="0"/>
              <a:buChar char="•"/>
            </a:pPr>
            <a:r>
              <a:rPr lang="en-US" sz="2000" dirty="0">
                <a:solidFill>
                  <a:sysClr val="windowText" lastClr="000000"/>
                </a:solidFill>
              </a:rPr>
              <a:t>From a known analytical solution</a:t>
            </a:r>
          </a:p>
          <a:p>
            <a:pPr marL="342900" indent="-342900">
              <a:lnSpc>
                <a:spcPct val="90000"/>
              </a:lnSpc>
              <a:buFont typeface="Arial" panose="020B0604020202020204" pitchFamily="34" charset="0"/>
              <a:buChar char="•"/>
            </a:pPr>
            <a:r>
              <a:rPr lang="en-US" sz="2000" dirty="0">
                <a:solidFill>
                  <a:sysClr val="windowText" lastClr="000000"/>
                </a:solidFill>
              </a:rPr>
              <a:t>Manufacture a solution</a:t>
            </a:r>
          </a:p>
          <a:p>
            <a:pPr marL="342900" indent="-342900">
              <a:lnSpc>
                <a:spcPct val="90000"/>
              </a:lnSpc>
              <a:buFont typeface="Arial" panose="020B0604020202020204" pitchFamily="34" charset="0"/>
              <a:buChar char="•"/>
            </a:pPr>
            <a:r>
              <a:rPr lang="en-US" sz="2000" dirty="0">
                <a:solidFill>
                  <a:sysClr val="windowText" lastClr="000000"/>
                </a:solidFill>
              </a:rPr>
              <a:t>Visualize and inspect output and anoint as baseline</a:t>
            </a:r>
          </a:p>
          <a:p>
            <a:pPr marL="342900" indent="-342900">
              <a:lnSpc>
                <a:spcPct val="90000"/>
              </a:lnSpc>
              <a:buFont typeface="Arial" panose="020B0604020202020204" pitchFamily="34" charset="0"/>
              <a:buChar char="•"/>
            </a:pPr>
            <a:r>
              <a:rPr lang="en-US" sz="2000" dirty="0">
                <a:solidFill>
                  <a:sysClr val="windowText" lastClr="000000"/>
                </a:solidFill>
              </a:rPr>
              <a:t>Run a test case </a:t>
            </a:r>
            <a:r>
              <a:rPr lang="en-US" sz="2000" dirty="0" err="1">
                <a:solidFill>
                  <a:sysClr val="windowText" lastClr="000000"/>
                </a:solidFill>
              </a:rPr>
              <a:t>upto</a:t>
            </a:r>
            <a:r>
              <a:rPr lang="en-US" sz="2000" dirty="0">
                <a:solidFill>
                  <a:sysClr val="windowText" lastClr="000000"/>
                </a:solidFill>
              </a:rPr>
              <a:t> point A and drop a checkpoint. Run another test case up to a later point B. </a:t>
            </a:r>
          </a:p>
          <a:p>
            <a:pPr marL="800100" lvl="1" indent="-342900">
              <a:lnSpc>
                <a:spcPct val="90000"/>
              </a:lnSpc>
              <a:buFont typeface="Arial" panose="020B0604020202020204" pitchFamily="34" charset="0"/>
              <a:buChar char="•"/>
            </a:pPr>
            <a:r>
              <a:rPr lang="en-US" sz="2000" dirty="0">
                <a:solidFill>
                  <a:sysClr val="windowText" lastClr="000000"/>
                </a:solidFill>
              </a:rPr>
              <a:t>Use point A to restart and B as the anointed baseline</a:t>
            </a:r>
          </a:p>
        </p:txBody>
      </p:sp>
      <p:sp>
        <p:nvSpPr>
          <p:cNvPr id="12" name="Rounded Rectangle 11">
            <a:extLst>
              <a:ext uri="{FF2B5EF4-FFF2-40B4-BE49-F238E27FC236}">
                <a16:creationId xmlns:a16="http://schemas.microsoft.com/office/drawing/2014/main" id="{E3A1E368-C8DE-AC7E-30DC-02722CB16FBE}"/>
              </a:ext>
            </a:extLst>
          </p:cNvPr>
          <p:cNvSpPr/>
          <p:nvPr/>
        </p:nvSpPr>
        <p:spPr>
          <a:xfrm>
            <a:off x="1375054" y="1381171"/>
            <a:ext cx="9712046" cy="1940082"/>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marL="342900" indent="-342900">
              <a:lnSpc>
                <a:spcPct val="90000"/>
              </a:lnSpc>
              <a:buFont typeface="Arial" panose="020B0604020202020204" pitchFamily="34" charset="0"/>
              <a:buChar char="•"/>
            </a:pPr>
            <a:r>
              <a:rPr lang="en-US" sz="2000" dirty="0">
                <a:solidFill>
                  <a:schemeClr val="bg1"/>
                </a:solidFill>
              </a:rPr>
              <a:t>For some tests assertions will suffice</a:t>
            </a:r>
          </a:p>
          <a:p>
            <a:pPr marL="342900" indent="-342900">
              <a:lnSpc>
                <a:spcPct val="90000"/>
              </a:lnSpc>
              <a:buFont typeface="Arial" panose="020B0604020202020204" pitchFamily="34" charset="0"/>
              <a:buChar char="•"/>
            </a:pPr>
            <a:r>
              <a:rPr lang="en-US" sz="2000" dirty="0">
                <a:solidFill>
                  <a:schemeClr val="bg1"/>
                </a:solidFill>
              </a:rPr>
              <a:t>For others you will need to compare the output against baselines</a:t>
            </a:r>
          </a:p>
          <a:p>
            <a:pPr marL="800100" lvl="1" indent="-342900">
              <a:lnSpc>
                <a:spcPct val="90000"/>
              </a:lnSpc>
              <a:buFont typeface="Arial" panose="020B0604020202020204" pitchFamily="34" charset="0"/>
              <a:buChar char="•"/>
            </a:pPr>
            <a:r>
              <a:rPr lang="en-US" sz="2000" dirty="0">
                <a:solidFill>
                  <a:schemeClr val="bg1"/>
                </a:solidFill>
              </a:rPr>
              <a:t>Building a comparison utility is extremely useful </a:t>
            </a:r>
          </a:p>
          <a:p>
            <a:pPr marL="342900" indent="-342900">
              <a:lnSpc>
                <a:spcPct val="90000"/>
              </a:lnSpc>
              <a:buFont typeface="Arial" panose="020B0604020202020204" pitchFamily="34" charset="0"/>
              <a:buChar char="•"/>
            </a:pPr>
            <a:r>
              <a:rPr lang="en-US" sz="2000" dirty="0">
                <a:solidFill>
                  <a:schemeClr val="bg1"/>
                </a:solidFill>
              </a:rPr>
              <a:t>Also useful to develop diagnostics – indirect ways of verifying behavior</a:t>
            </a:r>
          </a:p>
          <a:p>
            <a:pPr marL="800100" lvl="1" indent="-342900">
              <a:lnSpc>
                <a:spcPct val="90000"/>
              </a:lnSpc>
              <a:buFont typeface="Arial" panose="020B0604020202020204" pitchFamily="34" charset="0"/>
              <a:buChar char="•"/>
            </a:pPr>
            <a:r>
              <a:rPr lang="en-US" sz="2000" dirty="0">
                <a:solidFill>
                  <a:schemeClr val="bg1"/>
                </a:solidFill>
              </a:rPr>
              <a:t>Conservation of physical quantities</a:t>
            </a:r>
          </a:p>
          <a:p>
            <a:pPr marL="800100" lvl="1" indent="-342900">
              <a:lnSpc>
                <a:spcPct val="90000"/>
              </a:lnSpc>
              <a:buFont typeface="Arial" panose="020B0604020202020204" pitchFamily="34" charset="0"/>
              <a:buChar char="•"/>
            </a:pPr>
            <a:r>
              <a:rPr lang="en-US" sz="2000" dirty="0">
                <a:solidFill>
                  <a:schemeClr val="bg1"/>
                </a:solidFill>
              </a:rPr>
              <a:t>No non-physical values</a:t>
            </a:r>
          </a:p>
        </p:txBody>
      </p:sp>
      <p:sp>
        <p:nvSpPr>
          <p:cNvPr id="4" name="TextBox 3">
            <a:extLst>
              <a:ext uri="{FF2B5EF4-FFF2-40B4-BE49-F238E27FC236}">
                <a16:creationId xmlns:a16="http://schemas.microsoft.com/office/drawing/2014/main" id="{EEE3EFF9-1991-0ED5-0E24-C67ED8D874A7}"/>
              </a:ext>
            </a:extLst>
          </p:cNvPr>
          <p:cNvSpPr txBox="1"/>
          <p:nvPr/>
        </p:nvSpPr>
        <p:spPr>
          <a:xfrm>
            <a:off x="1375054" y="919506"/>
            <a:ext cx="3870868" cy="461665"/>
          </a:xfrm>
          <a:prstGeom prst="rect">
            <a:avLst/>
          </a:prstGeom>
          <a:noFill/>
        </p:spPr>
        <p:txBody>
          <a:bodyPr wrap="none" lIns="118872" tIns="91440" rIns="118872" bIns="91440" rtlCol="0" anchor="ctr" anchorCtr="0">
            <a:spAutoFit/>
          </a:bodyPr>
          <a:lstStyle/>
          <a:p>
            <a:pPr algn="l">
              <a:lnSpc>
                <a:spcPct val="90000"/>
              </a:lnSpc>
            </a:pPr>
            <a:r>
              <a:rPr lang="en-US" sz="2000" b="1" dirty="0"/>
              <a:t>Elements of test development</a:t>
            </a:r>
          </a:p>
        </p:txBody>
      </p:sp>
      <p:sp>
        <p:nvSpPr>
          <p:cNvPr id="13" name="TextBox 12">
            <a:extLst>
              <a:ext uri="{FF2B5EF4-FFF2-40B4-BE49-F238E27FC236}">
                <a16:creationId xmlns:a16="http://schemas.microsoft.com/office/drawing/2014/main" id="{48420E51-C9F6-C5FD-F215-CF01A9FBB0E9}"/>
              </a:ext>
            </a:extLst>
          </p:cNvPr>
          <p:cNvSpPr txBox="1"/>
          <p:nvPr/>
        </p:nvSpPr>
        <p:spPr>
          <a:xfrm>
            <a:off x="1281531" y="3533632"/>
            <a:ext cx="4441537" cy="461665"/>
          </a:xfrm>
          <a:prstGeom prst="rect">
            <a:avLst/>
          </a:prstGeom>
          <a:noFill/>
        </p:spPr>
        <p:txBody>
          <a:bodyPr wrap="none" lIns="118872" tIns="91440" rIns="118872" bIns="91440" rtlCol="0" anchor="ctr" anchorCtr="0">
            <a:spAutoFit/>
          </a:bodyPr>
          <a:lstStyle/>
          <a:p>
            <a:pPr algn="l">
              <a:lnSpc>
                <a:spcPct val="90000"/>
              </a:lnSpc>
            </a:pPr>
            <a:r>
              <a:rPr lang="en-US" sz="2000" b="1" dirty="0"/>
              <a:t>Building baselines for comparison</a:t>
            </a:r>
          </a:p>
        </p:txBody>
      </p:sp>
    </p:spTree>
    <p:extLst>
      <p:ext uri="{BB962C8B-B14F-4D97-AF65-F5344CB8AC3E}">
        <p14:creationId xmlns:p14="http://schemas.microsoft.com/office/powerpoint/2010/main" val="10250527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B1CC4F-16D6-E895-AFBC-9A514D75E691}"/>
              </a:ext>
            </a:extLst>
          </p:cNvPr>
          <p:cNvSpPr>
            <a:spLocks noGrp="1"/>
          </p:cNvSpPr>
          <p:nvPr>
            <p:ph type="title"/>
          </p:nvPr>
        </p:nvSpPr>
        <p:spPr>
          <a:xfrm>
            <a:off x="406844" y="215753"/>
            <a:ext cx="11375136" cy="914400"/>
          </a:xfrm>
        </p:spPr>
        <p:txBody>
          <a:bodyPr/>
          <a:lstStyle/>
          <a:p>
            <a:r>
              <a:rPr lang="en-US" dirty="0"/>
              <a:t>Building a Test-suite</a:t>
            </a:r>
          </a:p>
        </p:txBody>
      </p:sp>
      <p:sp>
        <p:nvSpPr>
          <p:cNvPr id="6" name="Rounded Rectangle 5">
            <a:extLst>
              <a:ext uri="{FF2B5EF4-FFF2-40B4-BE49-F238E27FC236}">
                <a16:creationId xmlns:a16="http://schemas.microsoft.com/office/drawing/2014/main" id="{971F79A8-936E-E19F-69DA-47AC4E387FC1}"/>
              </a:ext>
            </a:extLst>
          </p:cNvPr>
          <p:cNvSpPr/>
          <p:nvPr/>
        </p:nvSpPr>
        <p:spPr>
          <a:xfrm>
            <a:off x="1375054" y="3972180"/>
            <a:ext cx="6302096" cy="2670067"/>
          </a:xfrm>
          <a:prstGeom prst="roundRect">
            <a:avLst/>
          </a:prstGeom>
          <a:solidFill>
            <a:schemeClr val="accent3">
              <a:lumMod val="40000"/>
              <a:lumOff val="60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marL="342900" indent="-342900">
              <a:lnSpc>
                <a:spcPct val="90000"/>
              </a:lnSpc>
              <a:buFont typeface="Arial" panose="020B0604020202020204" pitchFamily="34" charset="0"/>
              <a:buChar char="•"/>
            </a:pPr>
            <a:r>
              <a:rPr lang="en-US" sz="2000" dirty="0">
                <a:solidFill>
                  <a:sysClr val="windowText" lastClr="000000"/>
                </a:solidFill>
              </a:rPr>
              <a:t>From a known analytical solution</a:t>
            </a:r>
          </a:p>
          <a:p>
            <a:pPr marL="342900" indent="-342900">
              <a:lnSpc>
                <a:spcPct val="90000"/>
              </a:lnSpc>
              <a:buFont typeface="Arial" panose="020B0604020202020204" pitchFamily="34" charset="0"/>
              <a:buChar char="•"/>
            </a:pPr>
            <a:r>
              <a:rPr lang="en-US" sz="2000" dirty="0">
                <a:solidFill>
                  <a:sysClr val="windowText" lastClr="000000"/>
                </a:solidFill>
              </a:rPr>
              <a:t>Manufacture a solution</a:t>
            </a:r>
          </a:p>
          <a:p>
            <a:pPr marL="342900" indent="-342900">
              <a:lnSpc>
                <a:spcPct val="90000"/>
              </a:lnSpc>
              <a:buFont typeface="Arial" panose="020B0604020202020204" pitchFamily="34" charset="0"/>
              <a:buChar char="•"/>
            </a:pPr>
            <a:r>
              <a:rPr lang="en-US" sz="2000" dirty="0">
                <a:solidFill>
                  <a:sysClr val="windowText" lastClr="000000"/>
                </a:solidFill>
              </a:rPr>
              <a:t>Visualize and inspect output and anoint as baseline</a:t>
            </a:r>
          </a:p>
          <a:p>
            <a:pPr marL="342900" indent="-342900">
              <a:lnSpc>
                <a:spcPct val="90000"/>
              </a:lnSpc>
              <a:buFont typeface="Arial" panose="020B0604020202020204" pitchFamily="34" charset="0"/>
              <a:buChar char="•"/>
            </a:pPr>
            <a:r>
              <a:rPr lang="en-US" sz="2000" dirty="0">
                <a:solidFill>
                  <a:sysClr val="windowText" lastClr="000000"/>
                </a:solidFill>
              </a:rPr>
              <a:t>Run a test case up to point A and drop a checkpoint. Run another test case up to a later point B. </a:t>
            </a:r>
          </a:p>
          <a:p>
            <a:pPr marL="800100" lvl="1" indent="-342900">
              <a:lnSpc>
                <a:spcPct val="90000"/>
              </a:lnSpc>
              <a:buFont typeface="Arial" panose="020B0604020202020204" pitchFamily="34" charset="0"/>
              <a:buChar char="•"/>
            </a:pPr>
            <a:r>
              <a:rPr lang="en-US" sz="2000" dirty="0">
                <a:solidFill>
                  <a:sysClr val="windowText" lastClr="000000"/>
                </a:solidFill>
              </a:rPr>
              <a:t>Use point A to restart and B as the anointed baseline</a:t>
            </a:r>
          </a:p>
        </p:txBody>
      </p:sp>
      <p:sp>
        <p:nvSpPr>
          <p:cNvPr id="12" name="Rounded Rectangle 11">
            <a:extLst>
              <a:ext uri="{FF2B5EF4-FFF2-40B4-BE49-F238E27FC236}">
                <a16:creationId xmlns:a16="http://schemas.microsoft.com/office/drawing/2014/main" id="{E3A1E368-C8DE-AC7E-30DC-02722CB16FBE}"/>
              </a:ext>
            </a:extLst>
          </p:cNvPr>
          <p:cNvSpPr/>
          <p:nvPr/>
        </p:nvSpPr>
        <p:spPr>
          <a:xfrm>
            <a:off x="1375054" y="1381171"/>
            <a:ext cx="9712046" cy="1940082"/>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marL="342900" indent="-342900">
              <a:lnSpc>
                <a:spcPct val="90000"/>
              </a:lnSpc>
              <a:buFont typeface="Arial" panose="020B0604020202020204" pitchFamily="34" charset="0"/>
              <a:buChar char="•"/>
            </a:pPr>
            <a:r>
              <a:rPr lang="en-US" sz="2000" dirty="0">
                <a:solidFill>
                  <a:schemeClr val="bg1"/>
                </a:solidFill>
              </a:rPr>
              <a:t>For some tests assertions will suffice</a:t>
            </a:r>
          </a:p>
          <a:p>
            <a:pPr marL="342900" indent="-342900">
              <a:lnSpc>
                <a:spcPct val="90000"/>
              </a:lnSpc>
              <a:buFont typeface="Arial" panose="020B0604020202020204" pitchFamily="34" charset="0"/>
              <a:buChar char="•"/>
            </a:pPr>
            <a:r>
              <a:rPr lang="en-US" sz="2000" dirty="0">
                <a:solidFill>
                  <a:schemeClr val="bg1"/>
                </a:solidFill>
              </a:rPr>
              <a:t>For others you will need to compare the output against baselines</a:t>
            </a:r>
          </a:p>
          <a:p>
            <a:pPr marL="800100" lvl="1" indent="-342900">
              <a:lnSpc>
                <a:spcPct val="90000"/>
              </a:lnSpc>
              <a:buFont typeface="Arial" panose="020B0604020202020204" pitchFamily="34" charset="0"/>
              <a:buChar char="•"/>
            </a:pPr>
            <a:r>
              <a:rPr lang="en-US" sz="2000" dirty="0">
                <a:solidFill>
                  <a:schemeClr val="bg1"/>
                </a:solidFill>
              </a:rPr>
              <a:t>Building a comparison utility is extremely useful </a:t>
            </a:r>
          </a:p>
          <a:p>
            <a:pPr marL="342900" indent="-342900">
              <a:lnSpc>
                <a:spcPct val="90000"/>
              </a:lnSpc>
              <a:buFont typeface="Arial" panose="020B0604020202020204" pitchFamily="34" charset="0"/>
              <a:buChar char="•"/>
            </a:pPr>
            <a:r>
              <a:rPr lang="en-US" sz="2000" dirty="0">
                <a:solidFill>
                  <a:schemeClr val="bg1"/>
                </a:solidFill>
              </a:rPr>
              <a:t>Also useful to develop diagnostics – indirect ways of verifying behavior</a:t>
            </a:r>
          </a:p>
          <a:p>
            <a:pPr marL="800100" lvl="1" indent="-342900">
              <a:lnSpc>
                <a:spcPct val="90000"/>
              </a:lnSpc>
              <a:buFont typeface="Arial" panose="020B0604020202020204" pitchFamily="34" charset="0"/>
              <a:buChar char="•"/>
            </a:pPr>
            <a:r>
              <a:rPr lang="en-US" sz="2000" dirty="0">
                <a:solidFill>
                  <a:schemeClr val="bg1"/>
                </a:solidFill>
              </a:rPr>
              <a:t>Conservation of physical quantities</a:t>
            </a:r>
          </a:p>
          <a:p>
            <a:pPr marL="800100" lvl="1" indent="-342900">
              <a:lnSpc>
                <a:spcPct val="90000"/>
              </a:lnSpc>
              <a:buFont typeface="Arial" panose="020B0604020202020204" pitchFamily="34" charset="0"/>
              <a:buChar char="•"/>
            </a:pPr>
            <a:r>
              <a:rPr lang="en-US" sz="2000" dirty="0">
                <a:solidFill>
                  <a:schemeClr val="bg1"/>
                </a:solidFill>
              </a:rPr>
              <a:t>No non-physical values</a:t>
            </a:r>
          </a:p>
        </p:txBody>
      </p:sp>
      <p:sp>
        <p:nvSpPr>
          <p:cNvPr id="4" name="TextBox 3">
            <a:extLst>
              <a:ext uri="{FF2B5EF4-FFF2-40B4-BE49-F238E27FC236}">
                <a16:creationId xmlns:a16="http://schemas.microsoft.com/office/drawing/2014/main" id="{EEE3EFF9-1991-0ED5-0E24-C67ED8D874A7}"/>
              </a:ext>
            </a:extLst>
          </p:cNvPr>
          <p:cNvSpPr txBox="1"/>
          <p:nvPr/>
        </p:nvSpPr>
        <p:spPr>
          <a:xfrm>
            <a:off x="1375054" y="919506"/>
            <a:ext cx="3870868" cy="461665"/>
          </a:xfrm>
          <a:prstGeom prst="rect">
            <a:avLst/>
          </a:prstGeom>
          <a:noFill/>
        </p:spPr>
        <p:txBody>
          <a:bodyPr wrap="none" lIns="118872" tIns="91440" rIns="118872" bIns="91440" rtlCol="0" anchor="ctr" anchorCtr="0">
            <a:spAutoFit/>
          </a:bodyPr>
          <a:lstStyle/>
          <a:p>
            <a:pPr algn="l">
              <a:lnSpc>
                <a:spcPct val="90000"/>
              </a:lnSpc>
            </a:pPr>
            <a:r>
              <a:rPr lang="en-US" sz="2000" b="1" dirty="0"/>
              <a:t>Elements of test development</a:t>
            </a:r>
          </a:p>
        </p:txBody>
      </p:sp>
      <p:sp>
        <p:nvSpPr>
          <p:cNvPr id="13" name="TextBox 12">
            <a:extLst>
              <a:ext uri="{FF2B5EF4-FFF2-40B4-BE49-F238E27FC236}">
                <a16:creationId xmlns:a16="http://schemas.microsoft.com/office/drawing/2014/main" id="{48420E51-C9F6-C5FD-F215-CF01A9FBB0E9}"/>
              </a:ext>
            </a:extLst>
          </p:cNvPr>
          <p:cNvSpPr txBox="1"/>
          <p:nvPr/>
        </p:nvSpPr>
        <p:spPr>
          <a:xfrm>
            <a:off x="1281531" y="3533632"/>
            <a:ext cx="4441537" cy="461665"/>
          </a:xfrm>
          <a:prstGeom prst="rect">
            <a:avLst/>
          </a:prstGeom>
          <a:noFill/>
        </p:spPr>
        <p:txBody>
          <a:bodyPr wrap="none" lIns="118872" tIns="91440" rIns="118872" bIns="91440" rtlCol="0" anchor="ctr" anchorCtr="0">
            <a:spAutoFit/>
          </a:bodyPr>
          <a:lstStyle/>
          <a:p>
            <a:pPr algn="l">
              <a:lnSpc>
                <a:spcPct val="90000"/>
              </a:lnSpc>
            </a:pPr>
            <a:r>
              <a:rPr lang="en-US" sz="2000" b="1" dirty="0"/>
              <a:t>Building baselines for comparison</a:t>
            </a:r>
          </a:p>
        </p:txBody>
      </p:sp>
      <p:sp>
        <p:nvSpPr>
          <p:cNvPr id="16" name="Rounded Rectangle 15">
            <a:extLst>
              <a:ext uri="{FF2B5EF4-FFF2-40B4-BE49-F238E27FC236}">
                <a16:creationId xmlns:a16="http://schemas.microsoft.com/office/drawing/2014/main" id="{D3069DB2-512D-E621-9BFB-35F7F8DB59DB}"/>
              </a:ext>
            </a:extLst>
          </p:cNvPr>
          <p:cNvSpPr/>
          <p:nvPr/>
        </p:nvSpPr>
        <p:spPr>
          <a:xfrm>
            <a:off x="8203242" y="3972180"/>
            <a:ext cx="2397318" cy="1954192"/>
          </a:xfrm>
          <a:prstGeom prst="roundRect">
            <a:avLst/>
          </a:prstGeom>
          <a:solidFill>
            <a:srgbClr val="7030A0"/>
          </a:solidFill>
          <a:ln>
            <a:solidFill>
              <a:srgbClr val="7030A0"/>
            </a:solid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Apply scaffolding for selection of tests … explained next</a:t>
            </a:r>
          </a:p>
          <a:p>
            <a:pPr algn="ctr">
              <a:lnSpc>
                <a:spcPct val="90000"/>
              </a:lnSpc>
            </a:pPr>
            <a:endParaRPr lang="en-US" sz="2000" dirty="0">
              <a:solidFill>
                <a:schemeClr val="bg1"/>
              </a:solidFill>
            </a:endParaRPr>
          </a:p>
        </p:txBody>
      </p:sp>
    </p:spTree>
    <p:extLst>
      <p:ext uri="{BB962C8B-B14F-4D97-AF65-F5344CB8AC3E}">
        <p14:creationId xmlns:p14="http://schemas.microsoft.com/office/powerpoint/2010/main" val="100703274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
          </p:nvPr>
        </p:nvSpPr>
        <p:spPr>
          <a:xfrm>
            <a:off x="365760" y="868680"/>
            <a:ext cx="4312257" cy="3142431"/>
          </a:xfrm>
        </p:spPr>
        <p:txBody>
          <a:bodyPr/>
          <a:lstStyle/>
          <a:p>
            <a:pPr marL="0" indent="0">
              <a:buNone/>
            </a:pPr>
            <a:endParaRPr lang="en-US" b="1" dirty="0"/>
          </a:p>
          <a:p>
            <a:pPr marL="0" indent="0">
              <a:buNone/>
            </a:pPr>
            <a:r>
              <a:rPr lang="en-US" b="1" dirty="0"/>
              <a:t>Components needed</a:t>
            </a:r>
          </a:p>
          <a:p>
            <a:r>
              <a:rPr lang="en-US" dirty="0"/>
              <a:t>Mesh </a:t>
            </a:r>
          </a:p>
          <a:p>
            <a:r>
              <a:rPr lang="en-US" dirty="0"/>
              <a:t>Hydrodynamics solver</a:t>
            </a:r>
          </a:p>
          <a:p>
            <a:r>
              <a:rPr lang="en-US" dirty="0"/>
              <a:t>Equation of state</a:t>
            </a:r>
          </a:p>
          <a:p>
            <a:r>
              <a:rPr lang="en-US" dirty="0"/>
              <a:t>Parallelization</a:t>
            </a:r>
          </a:p>
        </p:txBody>
      </p:sp>
      <p:sp>
        <p:nvSpPr>
          <p:cNvPr id="15" name="Title 1">
            <a:extLst>
              <a:ext uri="{FF2B5EF4-FFF2-40B4-BE49-F238E27FC236}">
                <a16:creationId xmlns:a16="http://schemas.microsoft.com/office/drawing/2014/main" id="{2B60CC5D-8136-784B-B04A-6112FE74C013}"/>
              </a:ext>
            </a:extLst>
          </p:cNvPr>
          <p:cNvSpPr>
            <a:spLocks noGrp="1"/>
          </p:cNvSpPr>
          <p:nvPr>
            <p:ph type="title"/>
          </p:nvPr>
        </p:nvSpPr>
        <p:spPr>
          <a:xfrm>
            <a:off x="365760" y="411480"/>
            <a:ext cx="11372473" cy="914400"/>
          </a:xfrm>
        </p:spPr>
        <p:txBody>
          <a:bodyPr/>
          <a:lstStyle/>
          <a:p>
            <a:r>
              <a:rPr lang="en-US" dirty="0"/>
              <a:t>Example – Shock Hydrodynamics with Adaptive Mesh Refinement</a:t>
            </a:r>
          </a:p>
        </p:txBody>
      </p:sp>
      <p:sp>
        <p:nvSpPr>
          <p:cNvPr id="2" name="Rounded Rectangle 1">
            <a:extLst>
              <a:ext uri="{FF2B5EF4-FFF2-40B4-BE49-F238E27FC236}">
                <a16:creationId xmlns:a16="http://schemas.microsoft.com/office/drawing/2014/main" id="{FAB234B3-E69B-8323-7C39-DA446C2B5333}"/>
              </a:ext>
            </a:extLst>
          </p:cNvPr>
          <p:cNvSpPr/>
          <p:nvPr/>
        </p:nvSpPr>
        <p:spPr>
          <a:xfrm>
            <a:off x="463825" y="4468310"/>
            <a:ext cx="3627053" cy="1365637"/>
          </a:xfrm>
          <a:prstGeom prst="roundRect">
            <a:avLst/>
          </a:prstGeom>
          <a:solidFill>
            <a:schemeClr val="accent5">
              <a:lumMod val="7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Strategy for development</a:t>
            </a:r>
          </a:p>
          <a:p>
            <a:pPr algn="ctr">
              <a:lnSpc>
                <a:spcPct val="90000"/>
              </a:lnSpc>
            </a:pPr>
            <a:r>
              <a:rPr lang="en-US" sz="2000" dirty="0">
                <a:solidFill>
                  <a:schemeClr val="bg1"/>
                </a:solidFill>
              </a:rPr>
              <a:t>Think of an application with analytical solution</a:t>
            </a:r>
          </a:p>
        </p:txBody>
      </p:sp>
    </p:spTree>
    <p:custDataLst>
      <p:tags r:id="rId1"/>
    </p:custDataLst>
    <p:extLst>
      <p:ext uri="{BB962C8B-B14F-4D97-AF65-F5344CB8AC3E}">
        <p14:creationId xmlns:p14="http://schemas.microsoft.com/office/powerpoint/2010/main" val="297594986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
          </p:nvPr>
        </p:nvSpPr>
        <p:spPr>
          <a:xfrm>
            <a:off x="365760" y="868680"/>
            <a:ext cx="4312257" cy="3142431"/>
          </a:xfrm>
        </p:spPr>
        <p:txBody>
          <a:bodyPr/>
          <a:lstStyle/>
          <a:p>
            <a:pPr marL="0" indent="0">
              <a:buNone/>
            </a:pPr>
            <a:endParaRPr lang="en-US" b="1" dirty="0"/>
          </a:p>
          <a:p>
            <a:pPr marL="0" indent="0">
              <a:buNone/>
            </a:pPr>
            <a:r>
              <a:rPr lang="en-US" b="1" dirty="0"/>
              <a:t>Components needed</a:t>
            </a:r>
          </a:p>
          <a:p>
            <a:r>
              <a:rPr lang="en-US" dirty="0"/>
              <a:t>Mesh </a:t>
            </a:r>
          </a:p>
          <a:p>
            <a:r>
              <a:rPr lang="en-US" dirty="0"/>
              <a:t>Hydrodynamics solver</a:t>
            </a:r>
          </a:p>
          <a:p>
            <a:r>
              <a:rPr lang="en-US" dirty="0"/>
              <a:t>Equation of state</a:t>
            </a:r>
          </a:p>
          <a:p>
            <a:r>
              <a:rPr lang="en-US" dirty="0"/>
              <a:t>Parallelization</a:t>
            </a:r>
          </a:p>
        </p:txBody>
      </p:sp>
      <p:pic>
        <p:nvPicPr>
          <p:cNvPr id="6" name="Picture 17" descr="&#10;sedov_pm3.png                                                  00238215Macintosh HD                   B746699A:"/>
          <p:cNvPicPr>
            <a:picLocks noChangeAspect="1" noChangeArrowheads="1"/>
          </p:cNvPicPr>
          <p:nvPr/>
        </p:nvPicPr>
        <p:blipFill>
          <a:blip r:embed="rId4" cstate="email">
            <a:extLst>
              <a:ext uri="{28A0092B-C50C-407E-A947-70E740481C1C}">
                <a14:useLocalDpi xmlns:a14="http://schemas.microsoft.com/office/drawing/2010/main" val="0"/>
              </a:ext>
            </a:extLst>
          </a:blip>
          <a:srcRect l="10492" t="8498" r="26555" b="9293"/>
          <a:stretch>
            <a:fillRect/>
          </a:stretch>
        </p:blipFill>
        <p:spPr bwMode="auto">
          <a:xfrm>
            <a:off x="4301720" y="1406387"/>
            <a:ext cx="3209089" cy="3142431"/>
          </a:xfrm>
          <a:prstGeom prst="rect">
            <a:avLst/>
          </a:prstGeom>
          <a:noFill/>
          <a:extLst>
            <a:ext uri="{909E8E84-426E-40dd-AFC4-6F175D3DCCD1}">
              <a14:hiddenFill xmlns="" xmlns:a14="http://schemas.microsoft.com/office/drawing/2010/main">
                <a:solidFill>
                  <a:srgbClr val="FFFFFF"/>
                </a:solidFill>
              </a14:hiddenFill>
            </a:ext>
          </a:extLst>
        </p:spPr>
      </p:pic>
      <p:sp>
        <p:nvSpPr>
          <p:cNvPr id="15" name="Title 1">
            <a:extLst>
              <a:ext uri="{FF2B5EF4-FFF2-40B4-BE49-F238E27FC236}">
                <a16:creationId xmlns:a16="http://schemas.microsoft.com/office/drawing/2014/main" id="{2B60CC5D-8136-784B-B04A-6112FE74C013}"/>
              </a:ext>
            </a:extLst>
          </p:cNvPr>
          <p:cNvSpPr>
            <a:spLocks noGrp="1"/>
          </p:cNvSpPr>
          <p:nvPr>
            <p:ph type="title"/>
          </p:nvPr>
        </p:nvSpPr>
        <p:spPr>
          <a:xfrm>
            <a:off x="365760" y="411480"/>
            <a:ext cx="11372473" cy="914400"/>
          </a:xfrm>
        </p:spPr>
        <p:txBody>
          <a:bodyPr/>
          <a:lstStyle/>
          <a:p>
            <a:r>
              <a:rPr lang="en-US" dirty="0"/>
              <a:t>Example – Shock Hydrodynamics with Adaptive Mesh Refinement</a:t>
            </a:r>
          </a:p>
        </p:txBody>
      </p:sp>
      <p:sp>
        <p:nvSpPr>
          <p:cNvPr id="2" name="Rounded Rectangle 1">
            <a:extLst>
              <a:ext uri="{FF2B5EF4-FFF2-40B4-BE49-F238E27FC236}">
                <a16:creationId xmlns:a16="http://schemas.microsoft.com/office/drawing/2014/main" id="{FAB234B3-E69B-8323-7C39-DA446C2B5333}"/>
              </a:ext>
            </a:extLst>
          </p:cNvPr>
          <p:cNvSpPr/>
          <p:nvPr/>
        </p:nvSpPr>
        <p:spPr>
          <a:xfrm>
            <a:off x="463825" y="4468310"/>
            <a:ext cx="3627053" cy="1365637"/>
          </a:xfrm>
          <a:prstGeom prst="roundRect">
            <a:avLst/>
          </a:prstGeom>
          <a:solidFill>
            <a:schemeClr val="accent5">
              <a:lumMod val="7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Strategy for development</a:t>
            </a:r>
          </a:p>
          <a:p>
            <a:pPr algn="ctr">
              <a:lnSpc>
                <a:spcPct val="90000"/>
              </a:lnSpc>
            </a:pPr>
            <a:r>
              <a:rPr lang="en-US" sz="2000" dirty="0">
                <a:solidFill>
                  <a:schemeClr val="bg1"/>
                </a:solidFill>
              </a:rPr>
              <a:t>Think of an application with analytical solution</a:t>
            </a:r>
          </a:p>
        </p:txBody>
      </p:sp>
      <p:sp>
        <p:nvSpPr>
          <p:cNvPr id="4" name="Rounded Rectangle 3">
            <a:extLst>
              <a:ext uri="{FF2B5EF4-FFF2-40B4-BE49-F238E27FC236}">
                <a16:creationId xmlns:a16="http://schemas.microsoft.com/office/drawing/2014/main" id="{820F3246-481E-3BC2-8F33-808C1A76ABB6}"/>
              </a:ext>
            </a:extLst>
          </p:cNvPr>
          <p:cNvSpPr/>
          <p:nvPr/>
        </p:nvSpPr>
        <p:spPr>
          <a:xfrm>
            <a:off x="7721651" y="1885631"/>
            <a:ext cx="3627053" cy="3265498"/>
          </a:xfrm>
          <a:prstGeom prst="roundRect">
            <a:avLst/>
          </a:prstGeom>
          <a:solidFill>
            <a:schemeClr val="accent5">
              <a:lumMod val="7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marL="342900" indent="-342900">
              <a:lnSpc>
                <a:spcPct val="90000"/>
              </a:lnSpc>
              <a:buFont typeface="Arial" panose="020B0604020202020204" pitchFamily="34" charset="0"/>
              <a:buChar char="•"/>
            </a:pPr>
            <a:r>
              <a:rPr lang="en-US" sz="2000" dirty="0" err="1">
                <a:solidFill>
                  <a:schemeClr val="bg1"/>
                </a:solidFill>
              </a:rPr>
              <a:t>Sedov</a:t>
            </a:r>
            <a:r>
              <a:rPr lang="en-US" sz="2000" dirty="0">
                <a:solidFill>
                  <a:schemeClr val="bg1"/>
                </a:solidFill>
              </a:rPr>
              <a:t> blast wave</a:t>
            </a:r>
          </a:p>
          <a:p>
            <a:pPr marL="342900" indent="-342900">
              <a:lnSpc>
                <a:spcPct val="90000"/>
              </a:lnSpc>
              <a:buFont typeface="Arial" panose="020B0604020202020204" pitchFamily="34" charset="0"/>
              <a:buChar char="•"/>
            </a:pPr>
            <a:r>
              <a:rPr lang="en-US" sz="2000" dirty="0">
                <a:solidFill>
                  <a:schemeClr val="bg1"/>
                </a:solidFill>
              </a:rPr>
              <a:t>High pressure at the center</a:t>
            </a:r>
          </a:p>
          <a:p>
            <a:pPr marL="342900" indent="-342900">
              <a:lnSpc>
                <a:spcPct val="90000"/>
              </a:lnSpc>
              <a:buFont typeface="Arial" panose="020B0604020202020204" pitchFamily="34" charset="0"/>
              <a:buChar char="•"/>
            </a:pPr>
            <a:r>
              <a:rPr lang="en-US" sz="2000" dirty="0">
                <a:solidFill>
                  <a:schemeClr val="bg1"/>
                </a:solidFill>
              </a:rPr>
              <a:t>Shock moves out in a circle</a:t>
            </a:r>
          </a:p>
          <a:p>
            <a:pPr marL="342900" indent="-342900">
              <a:lnSpc>
                <a:spcPct val="90000"/>
              </a:lnSpc>
              <a:buFont typeface="Arial" panose="020B0604020202020204" pitchFamily="34" charset="0"/>
              <a:buChar char="•"/>
            </a:pPr>
            <a:r>
              <a:rPr lang="en-US" sz="2000" dirty="0">
                <a:solidFill>
                  <a:schemeClr val="bg1"/>
                </a:solidFill>
              </a:rPr>
              <a:t>Analytical solution for how far the shock has travelled</a:t>
            </a:r>
          </a:p>
          <a:p>
            <a:pPr marL="342900" indent="-342900">
              <a:lnSpc>
                <a:spcPct val="90000"/>
              </a:lnSpc>
              <a:buFont typeface="Arial" panose="020B0604020202020204" pitchFamily="34" charset="0"/>
              <a:buChar char="•"/>
            </a:pPr>
            <a:endParaRPr lang="en-US" sz="2000" dirty="0">
              <a:solidFill>
                <a:schemeClr val="bg1"/>
              </a:solidFill>
            </a:endParaRPr>
          </a:p>
        </p:txBody>
      </p:sp>
    </p:spTree>
    <p:custDataLst>
      <p:tags r:id="rId1"/>
    </p:custDataLst>
    <p:extLst>
      <p:ext uri="{BB962C8B-B14F-4D97-AF65-F5344CB8AC3E}">
        <p14:creationId xmlns:p14="http://schemas.microsoft.com/office/powerpoint/2010/main" val="12081005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1 – Equation of State</a:t>
            </a:r>
          </a:p>
        </p:txBody>
      </p:sp>
      <p:sp>
        <p:nvSpPr>
          <p:cNvPr id="5" name="Content Placeholder 4"/>
          <p:cNvSpPr>
            <a:spLocks noGrp="1"/>
          </p:cNvSpPr>
          <p:nvPr>
            <p:ph sz="quarter" idx="1"/>
          </p:nvPr>
        </p:nvSpPr>
        <p:spPr>
          <a:xfrm>
            <a:off x="729774" y="1802813"/>
            <a:ext cx="10057495" cy="2795692"/>
          </a:xfrm>
        </p:spPr>
        <p:txBody>
          <a:bodyPr/>
          <a:lstStyle/>
          <a:p>
            <a:r>
              <a:rPr lang="en-US" dirty="0"/>
              <a:t>Initialize density and internal energy with known values</a:t>
            </a:r>
          </a:p>
          <a:p>
            <a:r>
              <a:rPr lang="en-US" dirty="0"/>
              <a:t>Compute pressure and temperature using EOS</a:t>
            </a:r>
          </a:p>
          <a:p>
            <a:r>
              <a:rPr lang="en-US" dirty="0"/>
              <a:t>Next use density and computed pressure as input and compute internal energy and temperature using EOS</a:t>
            </a:r>
          </a:p>
          <a:p>
            <a:r>
              <a:rPr lang="en-US" dirty="0"/>
              <a:t>Compare computed values against initialized values</a:t>
            </a:r>
          </a:p>
          <a:p>
            <a:pPr marL="0" indent="0">
              <a:buNone/>
            </a:pPr>
            <a:endParaRPr lang="en-US" dirty="0"/>
          </a:p>
        </p:txBody>
      </p:sp>
    </p:spTree>
    <p:custDataLst>
      <p:tags r:id="rId1"/>
    </p:custDataLst>
    <p:extLst>
      <p:ext uri="{BB962C8B-B14F-4D97-AF65-F5344CB8AC3E}">
        <p14:creationId xmlns:p14="http://schemas.microsoft.com/office/powerpoint/2010/main" val="396745656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1 – Equation of State</a:t>
            </a:r>
          </a:p>
        </p:txBody>
      </p:sp>
      <p:sp>
        <p:nvSpPr>
          <p:cNvPr id="5" name="Content Placeholder 4"/>
          <p:cNvSpPr>
            <a:spLocks noGrp="1"/>
          </p:cNvSpPr>
          <p:nvPr>
            <p:ph sz="quarter" idx="1"/>
          </p:nvPr>
        </p:nvSpPr>
        <p:spPr>
          <a:xfrm>
            <a:off x="729774" y="1802813"/>
            <a:ext cx="10057495" cy="2795692"/>
          </a:xfrm>
        </p:spPr>
        <p:txBody>
          <a:bodyPr/>
          <a:lstStyle/>
          <a:p>
            <a:r>
              <a:rPr lang="en-US" dirty="0"/>
              <a:t>Initialize density and internal energy with known values</a:t>
            </a:r>
          </a:p>
          <a:p>
            <a:r>
              <a:rPr lang="en-US" dirty="0"/>
              <a:t>Compute pressure and temperature using EOS</a:t>
            </a:r>
          </a:p>
          <a:p>
            <a:r>
              <a:rPr lang="en-US" dirty="0"/>
              <a:t>Next use density and computed pressure as input and compute internal energy and temperature using EOS</a:t>
            </a:r>
          </a:p>
          <a:p>
            <a:r>
              <a:rPr lang="en-US" dirty="0"/>
              <a:t>Compare computed values against initialized values</a:t>
            </a:r>
          </a:p>
          <a:p>
            <a:pPr marL="0" indent="0">
              <a:buNone/>
            </a:pPr>
            <a:endParaRPr lang="en-US" dirty="0"/>
          </a:p>
        </p:txBody>
      </p:sp>
      <p:sp>
        <p:nvSpPr>
          <p:cNvPr id="4" name="Rounded Rectangle 3">
            <a:extLst>
              <a:ext uri="{FF2B5EF4-FFF2-40B4-BE49-F238E27FC236}">
                <a16:creationId xmlns:a16="http://schemas.microsoft.com/office/drawing/2014/main" id="{E5484925-C7F9-2A60-D496-70C9AA0F5262}"/>
              </a:ext>
            </a:extLst>
          </p:cNvPr>
          <p:cNvSpPr/>
          <p:nvPr/>
        </p:nvSpPr>
        <p:spPr>
          <a:xfrm>
            <a:off x="2598578" y="4598505"/>
            <a:ext cx="3627053" cy="914401"/>
          </a:xfrm>
          <a:prstGeom prst="roundRect">
            <a:avLst/>
          </a:prstGeom>
          <a:solidFill>
            <a:srgbClr val="7030A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We have a unit test </a:t>
            </a:r>
          </a:p>
        </p:txBody>
      </p:sp>
    </p:spTree>
    <p:custDataLst>
      <p:tags r:id="rId1"/>
    </p:custDataLst>
    <p:extLst>
      <p:ext uri="{BB962C8B-B14F-4D97-AF65-F5344CB8AC3E}">
        <p14:creationId xmlns:p14="http://schemas.microsoft.com/office/powerpoint/2010/main" val="11022843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1DC67A-46AB-49E1-3442-CB0F724F4BED}"/>
              </a:ext>
            </a:extLst>
          </p:cNvPr>
          <p:cNvSpPr>
            <a:spLocks noGrp="1"/>
          </p:cNvSpPr>
          <p:nvPr>
            <p:ph type="title"/>
          </p:nvPr>
        </p:nvSpPr>
        <p:spPr/>
        <p:txBody>
          <a:bodyPr/>
          <a:lstStyle/>
          <a:p>
            <a:r>
              <a:rPr lang="en-US" dirty="0"/>
              <a:t>What is Testing</a:t>
            </a:r>
          </a:p>
        </p:txBody>
      </p:sp>
      <p:sp>
        <p:nvSpPr>
          <p:cNvPr id="4" name="Rectangle 3">
            <a:extLst>
              <a:ext uri="{FF2B5EF4-FFF2-40B4-BE49-F238E27FC236}">
                <a16:creationId xmlns:a16="http://schemas.microsoft.com/office/drawing/2014/main" id="{1224A926-6461-934B-0CE7-C6AAEB21B0DD}"/>
              </a:ext>
            </a:extLst>
          </p:cNvPr>
          <p:cNvSpPr/>
          <p:nvPr/>
        </p:nvSpPr>
        <p:spPr>
          <a:xfrm>
            <a:off x="692727" y="1990898"/>
            <a:ext cx="9157855" cy="2078181"/>
          </a:xfrm>
          <a:prstGeom prst="rect">
            <a:avLst/>
          </a:prstGeom>
          <a:solidFill>
            <a:schemeClr val="tx2">
              <a:lumMod val="7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marL="342900" indent="-342900">
              <a:lnSpc>
                <a:spcPct val="90000"/>
              </a:lnSpc>
              <a:buFont typeface="Arial" panose="020B0604020202020204" pitchFamily="34" charset="0"/>
              <a:buChar char="•"/>
            </a:pPr>
            <a:r>
              <a:rPr lang="en-US" sz="2000" dirty="0">
                <a:solidFill>
                  <a:schemeClr val="bg1"/>
                </a:solidFill>
              </a:rPr>
              <a:t>When you compile it, you are testing for defects in syntax</a:t>
            </a:r>
          </a:p>
          <a:p>
            <a:pPr marL="342900" indent="-342900">
              <a:lnSpc>
                <a:spcPct val="90000"/>
              </a:lnSpc>
              <a:buFont typeface="Arial" panose="020B0604020202020204" pitchFamily="34" charset="0"/>
              <a:buChar char="•"/>
            </a:pPr>
            <a:r>
              <a:rPr lang="en-US" sz="2000" dirty="0">
                <a:solidFill>
                  <a:schemeClr val="bg1"/>
                </a:solidFill>
              </a:rPr>
              <a:t>When you run it for the first time you are testing for correctness</a:t>
            </a:r>
          </a:p>
          <a:p>
            <a:pPr marL="342900" indent="-342900">
              <a:lnSpc>
                <a:spcPct val="90000"/>
              </a:lnSpc>
              <a:buFont typeface="Arial" panose="020B0604020202020204" pitchFamily="34" charset="0"/>
              <a:buChar char="•"/>
            </a:pPr>
            <a:r>
              <a:rPr lang="en-US" sz="2000" dirty="0">
                <a:solidFill>
                  <a:schemeClr val="bg1"/>
                </a:solidFill>
              </a:rPr>
              <a:t>When you add any code and run it again, you are testing it again</a:t>
            </a:r>
          </a:p>
          <a:p>
            <a:pPr marL="342900" indent="-342900">
              <a:lnSpc>
                <a:spcPct val="90000"/>
              </a:lnSpc>
              <a:buFont typeface="Arial" panose="020B0604020202020204" pitchFamily="34" charset="0"/>
              <a:buChar char="•"/>
            </a:pPr>
            <a:r>
              <a:rPr lang="en-US" sz="2000" dirty="0">
                <a:solidFill>
                  <a:schemeClr val="bg1"/>
                </a:solidFill>
              </a:rPr>
              <a:t>When you break down your development into smaller chunks you test each chunk, then you combine the chunks, and you test again.</a:t>
            </a:r>
          </a:p>
        </p:txBody>
      </p:sp>
      <p:sp>
        <p:nvSpPr>
          <p:cNvPr id="5" name="Rectangle 4">
            <a:extLst>
              <a:ext uri="{FF2B5EF4-FFF2-40B4-BE49-F238E27FC236}">
                <a16:creationId xmlns:a16="http://schemas.microsoft.com/office/drawing/2014/main" id="{65847FFB-77D9-8202-5719-F46F37C5FAE6}"/>
              </a:ext>
            </a:extLst>
          </p:cNvPr>
          <p:cNvSpPr/>
          <p:nvPr/>
        </p:nvSpPr>
        <p:spPr>
          <a:xfrm>
            <a:off x="692727" y="1076498"/>
            <a:ext cx="9157855" cy="738448"/>
          </a:xfrm>
          <a:prstGeom prst="rect">
            <a:avLst/>
          </a:prstGeom>
          <a:solidFill>
            <a:schemeClr val="tx2">
              <a:lumMod val="7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400" dirty="0">
              <a:solidFill>
                <a:schemeClr val="bg1"/>
              </a:solidFill>
            </a:endParaRPr>
          </a:p>
          <a:p>
            <a:pPr algn="ctr">
              <a:lnSpc>
                <a:spcPct val="90000"/>
              </a:lnSpc>
            </a:pPr>
            <a:r>
              <a:rPr lang="en-US" sz="2400" dirty="0">
                <a:solidFill>
                  <a:schemeClr val="bg1"/>
                </a:solidFill>
              </a:rPr>
              <a:t>Whenever you write a code you are doing it </a:t>
            </a:r>
          </a:p>
          <a:p>
            <a:pPr marL="342900" indent="-342900">
              <a:lnSpc>
                <a:spcPct val="90000"/>
              </a:lnSpc>
              <a:buFont typeface="Arial" panose="020B0604020202020204" pitchFamily="34" charset="0"/>
              <a:buChar char="•"/>
            </a:pPr>
            <a:endParaRPr lang="en-US" sz="2000" dirty="0">
              <a:solidFill>
                <a:schemeClr val="bg1"/>
              </a:solidFill>
            </a:endParaRPr>
          </a:p>
        </p:txBody>
      </p:sp>
      <p:sp>
        <p:nvSpPr>
          <p:cNvPr id="6" name="Rectangle 5">
            <a:extLst>
              <a:ext uri="{FF2B5EF4-FFF2-40B4-BE49-F238E27FC236}">
                <a16:creationId xmlns:a16="http://schemas.microsoft.com/office/drawing/2014/main" id="{41355D4C-4465-D7E1-167C-9AC8A9668648}"/>
              </a:ext>
            </a:extLst>
          </p:cNvPr>
          <p:cNvSpPr/>
          <p:nvPr/>
        </p:nvSpPr>
        <p:spPr>
          <a:xfrm>
            <a:off x="692727" y="4245031"/>
            <a:ext cx="9157855" cy="738448"/>
          </a:xfrm>
          <a:prstGeom prst="rect">
            <a:avLst/>
          </a:prstGeom>
          <a:solidFill>
            <a:schemeClr val="tx2">
              <a:lumMod val="7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400" dirty="0">
              <a:solidFill>
                <a:schemeClr val="bg1"/>
              </a:solidFill>
            </a:endParaRPr>
          </a:p>
          <a:p>
            <a:pPr algn="ctr">
              <a:lnSpc>
                <a:spcPct val="90000"/>
              </a:lnSpc>
            </a:pPr>
            <a:r>
              <a:rPr lang="en-US" sz="2400" dirty="0">
                <a:solidFill>
                  <a:schemeClr val="bg1"/>
                </a:solidFill>
              </a:rPr>
              <a:t>Testing is an integral part of code development</a:t>
            </a:r>
          </a:p>
          <a:p>
            <a:pPr marL="342900" indent="-342900">
              <a:lnSpc>
                <a:spcPct val="90000"/>
              </a:lnSpc>
              <a:buFont typeface="Arial" panose="020B0604020202020204" pitchFamily="34" charset="0"/>
              <a:buChar char="•"/>
            </a:pPr>
            <a:endParaRPr lang="en-US" sz="2000" dirty="0">
              <a:solidFill>
                <a:schemeClr val="bg1"/>
              </a:solidFill>
            </a:endParaRPr>
          </a:p>
        </p:txBody>
      </p:sp>
    </p:spTree>
    <p:extLst>
      <p:ext uri="{BB962C8B-B14F-4D97-AF65-F5344CB8AC3E}">
        <p14:creationId xmlns:p14="http://schemas.microsoft.com/office/powerpoint/2010/main" val="176983063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2 – Mesh</a:t>
            </a:r>
          </a:p>
        </p:txBody>
      </p:sp>
      <p:sp>
        <p:nvSpPr>
          <p:cNvPr id="5" name="Content Placeholder 4"/>
          <p:cNvSpPr>
            <a:spLocks noGrp="1"/>
          </p:cNvSpPr>
          <p:nvPr>
            <p:ph sz="quarter" idx="1"/>
          </p:nvPr>
        </p:nvSpPr>
        <p:spPr>
          <a:xfrm>
            <a:off x="561910" y="1325880"/>
            <a:ext cx="5902934" cy="4893023"/>
          </a:xfrm>
        </p:spPr>
        <p:txBody>
          <a:bodyPr/>
          <a:lstStyle/>
          <a:p>
            <a:r>
              <a:rPr lang="en-US" dirty="0"/>
              <a:t>Start with uniform grid</a:t>
            </a:r>
          </a:p>
          <a:p>
            <a:r>
              <a:rPr lang="en-US" dirty="0"/>
              <a:t>Domain decomposition for parallelization</a:t>
            </a:r>
          </a:p>
          <a:p>
            <a:pPr lvl="1"/>
            <a:r>
              <a:rPr lang="en-US" dirty="0"/>
              <a:t>Halo fill operation</a:t>
            </a:r>
          </a:p>
          <a:p>
            <a:r>
              <a:rPr lang="en-US" dirty="0"/>
              <a:t>Initialize the interior (red) with a known function</a:t>
            </a:r>
          </a:p>
          <a:p>
            <a:r>
              <a:rPr lang="en-US" dirty="0"/>
              <a:t>Apply halo fill</a:t>
            </a:r>
          </a:p>
          <a:p>
            <a:r>
              <a:rPr lang="en-US" dirty="0"/>
              <a:t>Compute values for the halo using the known function</a:t>
            </a:r>
          </a:p>
          <a:p>
            <a:r>
              <a:rPr lang="en-US" dirty="0"/>
              <a:t>Compare against filled values</a:t>
            </a:r>
          </a:p>
          <a:p>
            <a:pPr marL="0" indent="0">
              <a:buNone/>
            </a:pPr>
            <a:endParaRPr lang="en-US" dirty="0"/>
          </a:p>
        </p:txBody>
      </p:sp>
      <p:grpSp>
        <p:nvGrpSpPr>
          <p:cNvPr id="9" name="Group 8">
            <a:extLst>
              <a:ext uri="{FF2B5EF4-FFF2-40B4-BE49-F238E27FC236}">
                <a16:creationId xmlns:a16="http://schemas.microsoft.com/office/drawing/2014/main" id="{85793508-B53B-654E-95B1-E2E34F1DE3B4}"/>
              </a:ext>
            </a:extLst>
          </p:cNvPr>
          <p:cNvGrpSpPr/>
          <p:nvPr/>
        </p:nvGrpSpPr>
        <p:grpSpPr>
          <a:xfrm>
            <a:off x="6505642" y="2237359"/>
            <a:ext cx="2079986" cy="1631092"/>
            <a:chOff x="9658247" y="3805881"/>
            <a:chExt cx="2079986" cy="1631092"/>
          </a:xfrm>
        </p:grpSpPr>
        <p:sp>
          <p:nvSpPr>
            <p:cNvPr id="10" name="Rectangle 9">
              <a:extLst>
                <a:ext uri="{FF2B5EF4-FFF2-40B4-BE49-F238E27FC236}">
                  <a16:creationId xmlns:a16="http://schemas.microsoft.com/office/drawing/2014/main" id="{F1BC5DAF-FB6C-E846-8754-C13ADB909601}"/>
                </a:ext>
              </a:extLst>
            </p:cNvPr>
            <p:cNvSpPr/>
            <p:nvPr/>
          </p:nvSpPr>
          <p:spPr>
            <a:xfrm>
              <a:off x="9658247" y="3805881"/>
              <a:ext cx="2079986" cy="1631092"/>
            </a:xfrm>
            <a:prstGeom prst="rect">
              <a:avLst/>
            </a:prstGeom>
            <a:solidFill>
              <a:schemeClr val="accent3">
                <a:alpha val="58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11" name="Rectangle 10">
              <a:extLst>
                <a:ext uri="{FF2B5EF4-FFF2-40B4-BE49-F238E27FC236}">
                  <a16:creationId xmlns:a16="http://schemas.microsoft.com/office/drawing/2014/main" id="{674E4AB0-5EBC-A14F-93BE-2A60B4418EA4}"/>
                </a:ext>
              </a:extLst>
            </p:cNvPr>
            <p:cNvSpPr/>
            <p:nvPr/>
          </p:nvSpPr>
          <p:spPr>
            <a:xfrm>
              <a:off x="10056889" y="4079744"/>
              <a:ext cx="1285103" cy="1083365"/>
            </a:xfrm>
            <a:prstGeom prst="rect">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rank 2</a:t>
              </a:r>
            </a:p>
          </p:txBody>
        </p:sp>
      </p:grpSp>
      <p:grpSp>
        <p:nvGrpSpPr>
          <p:cNvPr id="12" name="Group 11">
            <a:extLst>
              <a:ext uri="{FF2B5EF4-FFF2-40B4-BE49-F238E27FC236}">
                <a16:creationId xmlns:a16="http://schemas.microsoft.com/office/drawing/2014/main" id="{2348CE2A-6110-8E44-A7B1-762FE7CAAC53}"/>
              </a:ext>
            </a:extLst>
          </p:cNvPr>
          <p:cNvGrpSpPr/>
          <p:nvPr/>
        </p:nvGrpSpPr>
        <p:grpSpPr>
          <a:xfrm>
            <a:off x="7789106" y="1180370"/>
            <a:ext cx="2079986" cy="1631092"/>
            <a:chOff x="9658247" y="3805881"/>
            <a:chExt cx="2079986" cy="1631092"/>
          </a:xfrm>
        </p:grpSpPr>
        <p:sp>
          <p:nvSpPr>
            <p:cNvPr id="13" name="Rectangle 12">
              <a:extLst>
                <a:ext uri="{FF2B5EF4-FFF2-40B4-BE49-F238E27FC236}">
                  <a16:creationId xmlns:a16="http://schemas.microsoft.com/office/drawing/2014/main" id="{18E08F0C-3C42-FE43-817A-850D8252FDA8}"/>
                </a:ext>
              </a:extLst>
            </p:cNvPr>
            <p:cNvSpPr/>
            <p:nvPr/>
          </p:nvSpPr>
          <p:spPr>
            <a:xfrm>
              <a:off x="9658247" y="3805881"/>
              <a:ext cx="2079986" cy="1631092"/>
            </a:xfrm>
            <a:prstGeom prst="rect">
              <a:avLst/>
            </a:prstGeom>
            <a:solidFill>
              <a:schemeClr val="accent3">
                <a:alpha val="58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14" name="Rectangle 13">
              <a:extLst>
                <a:ext uri="{FF2B5EF4-FFF2-40B4-BE49-F238E27FC236}">
                  <a16:creationId xmlns:a16="http://schemas.microsoft.com/office/drawing/2014/main" id="{8E56C841-8950-C544-BBEF-292FA2BFD703}"/>
                </a:ext>
              </a:extLst>
            </p:cNvPr>
            <p:cNvSpPr/>
            <p:nvPr/>
          </p:nvSpPr>
          <p:spPr>
            <a:xfrm>
              <a:off x="10056889" y="4079744"/>
              <a:ext cx="1285103" cy="1083365"/>
            </a:xfrm>
            <a:prstGeom prst="rect">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rank 1</a:t>
              </a:r>
            </a:p>
          </p:txBody>
        </p:sp>
      </p:grpSp>
      <p:sp>
        <p:nvSpPr>
          <p:cNvPr id="15" name="TextBox 14">
            <a:extLst>
              <a:ext uri="{FF2B5EF4-FFF2-40B4-BE49-F238E27FC236}">
                <a16:creationId xmlns:a16="http://schemas.microsoft.com/office/drawing/2014/main" id="{A8555D94-28CA-8244-A3F4-18ED0B844E35}"/>
              </a:ext>
            </a:extLst>
          </p:cNvPr>
          <p:cNvSpPr txBox="1"/>
          <p:nvPr/>
        </p:nvSpPr>
        <p:spPr>
          <a:xfrm>
            <a:off x="8626426" y="2902167"/>
            <a:ext cx="1201867" cy="433965"/>
          </a:xfrm>
          <a:prstGeom prst="rect">
            <a:avLst/>
          </a:prstGeom>
          <a:noFill/>
        </p:spPr>
        <p:txBody>
          <a:bodyPr wrap="none" lIns="118872" tIns="91440" rIns="118872" bIns="91440" rtlCol="0" anchor="ctr" anchorCtr="0">
            <a:spAutoFit/>
          </a:bodyPr>
          <a:lstStyle/>
          <a:p>
            <a:pPr algn="l">
              <a:lnSpc>
                <a:spcPct val="90000"/>
              </a:lnSpc>
            </a:pPr>
            <a:r>
              <a:rPr lang="en-US" dirty="0"/>
              <a:t>halo cells</a:t>
            </a:r>
          </a:p>
        </p:txBody>
      </p:sp>
    </p:spTree>
    <p:custDataLst>
      <p:tags r:id="rId1"/>
    </p:custDataLst>
    <p:extLst>
      <p:ext uri="{BB962C8B-B14F-4D97-AF65-F5344CB8AC3E}">
        <p14:creationId xmlns:p14="http://schemas.microsoft.com/office/powerpoint/2010/main" val="321457802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2 – Mesh</a:t>
            </a:r>
          </a:p>
        </p:txBody>
      </p:sp>
      <p:sp>
        <p:nvSpPr>
          <p:cNvPr id="5" name="Content Placeholder 4"/>
          <p:cNvSpPr>
            <a:spLocks noGrp="1"/>
          </p:cNvSpPr>
          <p:nvPr>
            <p:ph sz="quarter" idx="1"/>
          </p:nvPr>
        </p:nvSpPr>
        <p:spPr>
          <a:xfrm>
            <a:off x="561910" y="1325880"/>
            <a:ext cx="5902934" cy="4893023"/>
          </a:xfrm>
        </p:spPr>
        <p:txBody>
          <a:bodyPr/>
          <a:lstStyle/>
          <a:p>
            <a:r>
              <a:rPr lang="en-US" dirty="0"/>
              <a:t>Start with uniform grid</a:t>
            </a:r>
          </a:p>
          <a:p>
            <a:r>
              <a:rPr lang="en-US" dirty="0"/>
              <a:t>Domain decomposition for parallelization</a:t>
            </a:r>
          </a:p>
          <a:p>
            <a:pPr lvl="1"/>
            <a:r>
              <a:rPr lang="en-US" dirty="0"/>
              <a:t>Halo fill operation</a:t>
            </a:r>
          </a:p>
          <a:p>
            <a:r>
              <a:rPr lang="en-US" dirty="0"/>
              <a:t>Initialize the interior (red) with a known function</a:t>
            </a:r>
          </a:p>
          <a:p>
            <a:r>
              <a:rPr lang="en-US" dirty="0"/>
              <a:t>Apply halo fill</a:t>
            </a:r>
          </a:p>
          <a:p>
            <a:r>
              <a:rPr lang="en-US" dirty="0"/>
              <a:t>Compute values for the halo using the known function</a:t>
            </a:r>
          </a:p>
          <a:p>
            <a:r>
              <a:rPr lang="en-US" dirty="0"/>
              <a:t>Compare against filled values</a:t>
            </a:r>
          </a:p>
          <a:p>
            <a:pPr marL="0" indent="0">
              <a:buNone/>
            </a:pPr>
            <a:endParaRPr lang="en-US" dirty="0"/>
          </a:p>
        </p:txBody>
      </p:sp>
      <p:grpSp>
        <p:nvGrpSpPr>
          <p:cNvPr id="9" name="Group 8">
            <a:extLst>
              <a:ext uri="{FF2B5EF4-FFF2-40B4-BE49-F238E27FC236}">
                <a16:creationId xmlns:a16="http://schemas.microsoft.com/office/drawing/2014/main" id="{85793508-B53B-654E-95B1-E2E34F1DE3B4}"/>
              </a:ext>
            </a:extLst>
          </p:cNvPr>
          <p:cNvGrpSpPr/>
          <p:nvPr/>
        </p:nvGrpSpPr>
        <p:grpSpPr>
          <a:xfrm>
            <a:off x="6505642" y="2237359"/>
            <a:ext cx="2079986" cy="1631092"/>
            <a:chOff x="9658247" y="3805881"/>
            <a:chExt cx="2079986" cy="1631092"/>
          </a:xfrm>
        </p:grpSpPr>
        <p:sp>
          <p:nvSpPr>
            <p:cNvPr id="10" name="Rectangle 9">
              <a:extLst>
                <a:ext uri="{FF2B5EF4-FFF2-40B4-BE49-F238E27FC236}">
                  <a16:creationId xmlns:a16="http://schemas.microsoft.com/office/drawing/2014/main" id="{F1BC5DAF-FB6C-E846-8754-C13ADB909601}"/>
                </a:ext>
              </a:extLst>
            </p:cNvPr>
            <p:cNvSpPr/>
            <p:nvPr/>
          </p:nvSpPr>
          <p:spPr>
            <a:xfrm>
              <a:off x="9658247" y="3805881"/>
              <a:ext cx="2079986" cy="1631092"/>
            </a:xfrm>
            <a:prstGeom prst="rect">
              <a:avLst/>
            </a:prstGeom>
            <a:solidFill>
              <a:schemeClr val="accent3">
                <a:alpha val="58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11" name="Rectangle 10">
              <a:extLst>
                <a:ext uri="{FF2B5EF4-FFF2-40B4-BE49-F238E27FC236}">
                  <a16:creationId xmlns:a16="http://schemas.microsoft.com/office/drawing/2014/main" id="{674E4AB0-5EBC-A14F-93BE-2A60B4418EA4}"/>
                </a:ext>
              </a:extLst>
            </p:cNvPr>
            <p:cNvSpPr/>
            <p:nvPr/>
          </p:nvSpPr>
          <p:spPr>
            <a:xfrm>
              <a:off x="10056889" y="4079744"/>
              <a:ext cx="1285103" cy="1083365"/>
            </a:xfrm>
            <a:prstGeom prst="rect">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rank 2</a:t>
              </a:r>
            </a:p>
          </p:txBody>
        </p:sp>
      </p:grpSp>
      <p:grpSp>
        <p:nvGrpSpPr>
          <p:cNvPr id="12" name="Group 11">
            <a:extLst>
              <a:ext uri="{FF2B5EF4-FFF2-40B4-BE49-F238E27FC236}">
                <a16:creationId xmlns:a16="http://schemas.microsoft.com/office/drawing/2014/main" id="{2348CE2A-6110-8E44-A7B1-762FE7CAAC53}"/>
              </a:ext>
            </a:extLst>
          </p:cNvPr>
          <p:cNvGrpSpPr/>
          <p:nvPr/>
        </p:nvGrpSpPr>
        <p:grpSpPr>
          <a:xfrm>
            <a:off x="7789106" y="1180370"/>
            <a:ext cx="2079986" cy="1631092"/>
            <a:chOff x="9658247" y="3805881"/>
            <a:chExt cx="2079986" cy="1631092"/>
          </a:xfrm>
        </p:grpSpPr>
        <p:sp>
          <p:nvSpPr>
            <p:cNvPr id="13" name="Rectangle 12">
              <a:extLst>
                <a:ext uri="{FF2B5EF4-FFF2-40B4-BE49-F238E27FC236}">
                  <a16:creationId xmlns:a16="http://schemas.microsoft.com/office/drawing/2014/main" id="{18E08F0C-3C42-FE43-817A-850D8252FDA8}"/>
                </a:ext>
              </a:extLst>
            </p:cNvPr>
            <p:cNvSpPr/>
            <p:nvPr/>
          </p:nvSpPr>
          <p:spPr>
            <a:xfrm>
              <a:off x="9658247" y="3805881"/>
              <a:ext cx="2079986" cy="1631092"/>
            </a:xfrm>
            <a:prstGeom prst="rect">
              <a:avLst/>
            </a:prstGeom>
            <a:solidFill>
              <a:schemeClr val="accent3">
                <a:alpha val="58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14" name="Rectangle 13">
              <a:extLst>
                <a:ext uri="{FF2B5EF4-FFF2-40B4-BE49-F238E27FC236}">
                  <a16:creationId xmlns:a16="http://schemas.microsoft.com/office/drawing/2014/main" id="{8E56C841-8950-C544-BBEF-292FA2BFD703}"/>
                </a:ext>
              </a:extLst>
            </p:cNvPr>
            <p:cNvSpPr/>
            <p:nvPr/>
          </p:nvSpPr>
          <p:spPr>
            <a:xfrm>
              <a:off x="10056889" y="4079744"/>
              <a:ext cx="1285103" cy="1083365"/>
            </a:xfrm>
            <a:prstGeom prst="rect">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rank 1</a:t>
              </a:r>
            </a:p>
          </p:txBody>
        </p:sp>
      </p:grpSp>
      <p:sp>
        <p:nvSpPr>
          <p:cNvPr id="15" name="TextBox 14">
            <a:extLst>
              <a:ext uri="{FF2B5EF4-FFF2-40B4-BE49-F238E27FC236}">
                <a16:creationId xmlns:a16="http://schemas.microsoft.com/office/drawing/2014/main" id="{A8555D94-28CA-8244-A3F4-18ED0B844E35}"/>
              </a:ext>
            </a:extLst>
          </p:cNvPr>
          <p:cNvSpPr txBox="1"/>
          <p:nvPr/>
        </p:nvSpPr>
        <p:spPr>
          <a:xfrm>
            <a:off x="8626426" y="2902167"/>
            <a:ext cx="1201867" cy="433965"/>
          </a:xfrm>
          <a:prstGeom prst="rect">
            <a:avLst/>
          </a:prstGeom>
          <a:noFill/>
        </p:spPr>
        <p:txBody>
          <a:bodyPr wrap="none" lIns="118872" tIns="91440" rIns="118872" bIns="91440" rtlCol="0" anchor="ctr" anchorCtr="0">
            <a:spAutoFit/>
          </a:bodyPr>
          <a:lstStyle/>
          <a:p>
            <a:pPr algn="l">
              <a:lnSpc>
                <a:spcPct val="90000"/>
              </a:lnSpc>
            </a:pPr>
            <a:r>
              <a:rPr lang="en-US" dirty="0"/>
              <a:t>halo cells</a:t>
            </a:r>
          </a:p>
        </p:txBody>
      </p:sp>
      <p:sp>
        <p:nvSpPr>
          <p:cNvPr id="4" name="Rounded Rectangle 3">
            <a:extLst>
              <a:ext uri="{FF2B5EF4-FFF2-40B4-BE49-F238E27FC236}">
                <a16:creationId xmlns:a16="http://schemas.microsoft.com/office/drawing/2014/main" id="{E5484925-C7F9-2A60-D496-70C9AA0F5262}"/>
              </a:ext>
            </a:extLst>
          </p:cNvPr>
          <p:cNvSpPr/>
          <p:nvPr/>
        </p:nvSpPr>
        <p:spPr>
          <a:xfrm>
            <a:off x="6672465" y="4322729"/>
            <a:ext cx="4547985" cy="1354901"/>
          </a:xfrm>
          <a:prstGeom prst="roundRect">
            <a:avLst/>
          </a:prstGeom>
          <a:solidFill>
            <a:srgbClr val="7030A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We have another unit test with manufactured solution</a:t>
            </a:r>
          </a:p>
        </p:txBody>
      </p:sp>
    </p:spTree>
    <p:custDataLst>
      <p:tags r:id="rId1"/>
    </p:custDataLst>
    <p:extLst>
      <p:ext uri="{BB962C8B-B14F-4D97-AF65-F5344CB8AC3E}">
        <p14:creationId xmlns:p14="http://schemas.microsoft.com/office/powerpoint/2010/main" val="338660331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3 – Hydrodynamics</a:t>
            </a:r>
          </a:p>
        </p:txBody>
      </p:sp>
      <p:sp>
        <p:nvSpPr>
          <p:cNvPr id="5" name="Content Placeholder 4"/>
          <p:cNvSpPr>
            <a:spLocks noGrp="1"/>
          </p:cNvSpPr>
          <p:nvPr>
            <p:ph sz="quarter" idx="1"/>
          </p:nvPr>
        </p:nvSpPr>
        <p:spPr>
          <a:xfrm>
            <a:off x="398469" y="1193212"/>
            <a:ext cx="10812869" cy="2570405"/>
          </a:xfrm>
        </p:spPr>
        <p:txBody>
          <a:bodyPr/>
          <a:lstStyle/>
          <a:p>
            <a:r>
              <a:rPr lang="en-US" dirty="0"/>
              <a:t>Apply initial conditions to the mesh</a:t>
            </a:r>
          </a:p>
          <a:p>
            <a:pPr lvl="1"/>
            <a:r>
              <a:rPr lang="en-US" dirty="0"/>
              <a:t>zeroes everywhere except at the center</a:t>
            </a:r>
          </a:p>
          <a:p>
            <a:r>
              <a:rPr lang="en-US" dirty="0"/>
              <a:t>Write code for the analytical expression of the distance traveled by the shock</a:t>
            </a:r>
          </a:p>
          <a:p>
            <a:r>
              <a:rPr lang="en-US" dirty="0"/>
              <a:t>Do time integration</a:t>
            </a:r>
          </a:p>
          <a:p>
            <a:r>
              <a:rPr lang="en-US" dirty="0"/>
              <a:t>At time </a:t>
            </a:r>
            <a:r>
              <a:rPr lang="en-US" b="1" dirty="0"/>
              <a:t>T </a:t>
            </a:r>
            <a:r>
              <a:rPr lang="en-US" dirty="0"/>
              <a:t>compare evolved solution against analytical solution</a:t>
            </a:r>
            <a:endParaRPr lang="en-US" b="1" dirty="0"/>
          </a:p>
          <a:p>
            <a:pPr marL="0" indent="0">
              <a:buNone/>
            </a:pPr>
            <a:endParaRPr lang="en-US" dirty="0"/>
          </a:p>
        </p:txBody>
      </p:sp>
      <p:sp>
        <p:nvSpPr>
          <p:cNvPr id="3" name="Rounded Rectangle 2">
            <a:extLst>
              <a:ext uri="{FF2B5EF4-FFF2-40B4-BE49-F238E27FC236}">
                <a16:creationId xmlns:a16="http://schemas.microsoft.com/office/drawing/2014/main" id="{FCD39F8F-B00D-5B2C-06A4-9F8AA5448B26}"/>
              </a:ext>
            </a:extLst>
          </p:cNvPr>
          <p:cNvSpPr/>
          <p:nvPr/>
        </p:nvSpPr>
        <p:spPr>
          <a:xfrm>
            <a:off x="1742657" y="3911912"/>
            <a:ext cx="9468681" cy="872123"/>
          </a:xfrm>
          <a:prstGeom prst="roundRect">
            <a:avLst/>
          </a:prstGeom>
          <a:solidFill>
            <a:srgbClr val="7030A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If both mesh and EOS unit test pass, then any failure is in Hydrodynamics</a:t>
            </a:r>
          </a:p>
          <a:p>
            <a:pPr algn="ctr">
              <a:lnSpc>
                <a:spcPct val="90000"/>
              </a:lnSpc>
            </a:pPr>
            <a:r>
              <a:rPr lang="en-US" sz="2000" dirty="0">
                <a:solidFill>
                  <a:schemeClr val="bg1"/>
                </a:solidFill>
              </a:rPr>
              <a:t>This is a composite unit test</a:t>
            </a:r>
          </a:p>
        </p:txBody>
      </p:sp>
      <p:sp>
        <p:nvSpPr>
          <p:cNvPr id="6" name="Rounded Rectangle 5">
            <a:extLst>
              <a:ext uri="{FF2B5EF4-FFF2-40B4-BE49-F238E27FC236}">
                <a16:creationId xmlns:a16="http://schemas.microsoft.com/office/drawing/2014/main" id="{DB7AEADD-DC0C-D749-0362-CFF384CFC3B9}"/>
              </a:ext>
            </a:extLst>
          </p:cNvPr>
          <p:cNvSpPr/>
          <p:nvPr/>
        </p:nvSpPr>
        <p:spPr>
          <a:xfrm>
            <a:off x="2955235" y="5022574"/>
            <a:ext cx="4863548" cy="742122"/>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This is also the idea behind scaffolding </a:t>
            </a:r>
          </a:p>
        </p:txBody>
      </p:sp>
    </p:spTree>
    <p:custDataLst>
      <p:tags r:id="rId1"/>
    </p:custDataLst>
    <p:extLst>
      <p:ext uri="{BB962C8B-B14F-4D97-AF65-F5344CB8AC3E}">
        <p14:creationId xmlns:p14="http://schemas.microsoft.com/office/powerpoint/2010/main" val="153154280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F96DBD19-9A59-8442-A875-2C58BC3C471C}"/>
              </a:ext>
            </a:extLst>
          </p:cNvPr>
          <p:cNvSpPr txBox="1">
            <a:spLocks/>
          </p:cNvSpPr>
          <p:nvPr/>
        </p:nvSpPr>
        <p:spPr bwMode="auto">
          <a:xfrm>
            <a:off x="365760" y="978939"/>
            <a:ext cx="10129962" cy="477012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230188" indent="-230188" algn="l" rtl="0" eaLnBrk="1" fontAlgn="base" hangingPunct="1">
              <a:lnSpc>
                <a:spcPct val="90000"/>
              </a:lnSpc>
              <a:spcBef>
                <a:spcPts val="1400"/>
              </a:spcBef>
              <a:spcAft>
                <a:spcPct val="0"/>
              </a:spcAft>
              <a:buClr>
                <a:schemeClr val="tx1"/>
              </a:buClr>
              <a:buFont typeface="Arial" charset="0"/>
              <a:buChar char="•"/>
              <a:defRPr sz="2800" kern="1200">
                <a:solidFill>
                  <a:schemeClr val="tx1"/>
                </a:solidFill>
                <a:latin typeface="Arial" panose="020B0604020202020204" pitchFamily="34" charset="0"/>
                <a:ea typeface="+mn-ea"/>
                <a:cs typeface="Arial" panose="020B0604020202020204" pitchFamily="34" charset="0"/>
              </a:defRPr>
            </a:lvl1pPr>
            <a:lvl2pPr marL="625475" indent="-279400" algn="l" rtl="0" eaLnBrk="1" fontAlgn="base" hangingPunct="1">
              <a:lnSpc>
                <a:spcPct val="90000"/>
              </a:lnSpc>
              <a:spcBef>
                <a:spcPts val="800"/>
              </a:spcBef>
              <a:spcAft>
                <a:spcPct val="0"/>
              </a:spcAft>
              <a:buClr>
                <a:schemeClr val="tx1"/>
              </a:buClr>
              <a:buFont typeface="Arial" charset="0"/>
              <a:buChar char="–"/>
              <a:defRPr sz="2400" kern="1200">
                <a:solidFill>
                  <a:schemeClr val="tx1"/>
                </a:solidFill>
                <a:latin typeface="Arial" panose="020B0604020202020204" pitchFamily="34" charset="0"/>
                <a:ea typeface="+mn-ea"/>
                <a:cs typeface="Arial" panose="020B0604020202020204" pitchFamily="34" charset="0"/>
              </a:defRPr>
            </a:lvl2pPr>
            <a:lvl3pPr marL="914400" indent="-230188"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Arial" panose="020B0604020202020204" pitchFamily="34" charset="0"/>
                <a:ea typeface="+mn-ea"/>
                <a:cs typeface="Arial" panose="020B0604020202020204" pitchFamily="34" charset="0"/>
              </a:defRPr>
            </a:lvl3pPr>
            <a:lvl4pPr marL="1144588" indent="-17303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Arial" panose="020B0604020202020204" pitchFamily="34" charset="0"/>
                <a:ea typeface="+mn-ea"/>
                <a:cs typeface="Arial" panose="020B0604020202020204" pitchFamily="34" charset="0"/>
              </a:defRPr>
            </a:lvl4pPr>
            <a:lvl5pPr marL="1482725" indent="-222250" algn="l" rtl="0" eaLnBrk="1" fontAlgn="base" hangingPunct="1">
              <a:lnSpc>
                <a:spcPct val="90000"/>
              </a:lnSpc>
              <a:spcBef>
                <a:spcPts val="600"/>
              </a:spcBef>
              <a:spcAft>
                <a:spcPct val="0"/>
              </a:spcAft>
              <a:buClr>
                <a:schemeClr val="tx1"/>
              </a:buClr>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The same halo fill unit test for mesh also works for AMR</a:t>
            </a:r>
          </a:p>
          <a:p>
            <a:r>
              <a:rPr lang="en-US" dirty="0"/>
              <a:t>Additional functionalities to test are:</a:t>
            </a:r>
          </a:p>
          <a:p>
            <a:pPr lvl="1"/>
            <a:r>
              <a:rPr lang="en-US" dirty="0"/>
              <a:t>Fine-coarse boundary resolution</a:t>
            </a:r>
          </a:p>
          <a:p>
            <a:pPr lvl="1"/>
            <a:r>
              <a:rPr lang="en-US" dirty="0" err="1"/>
              <a:t>Regridding</a:t>
            </a:r>
            <a:endParaRPr lang="en-US" dirty="0"/>
          </a:p>
          <a:p>
            <a:r>
              <a:rPr lang="en-US" dirty="0"/>
              <a:t>Steps in testing </a:t>
            </a:r>
          </a:p>
          <a:p>
            <a:pPr lvl="1"/>
            <a:r>
              <a:rPr lang="en-US" dirty="0"/>
              <a:t>Run </a:t>
            </a:r>
            <a:r>
              <a:rPr lang="en-US" dirty="0" err="1"/>
              <a:t>Sedov</a:t>
            </a:r>
            <a:r>
              <a:rPr lang="en-US" dirty="0"/>
              <a:t> with UG</a:t>
            </a:r>
          </a:p>
          <a:p>
            <a:pPr lvl="1"/>
            <a:r>
              <a:rPr lang="en-US" dirty="0"/>
              <a:t>Run </a:t>
            </a:r>
            <a:r>
              <a:rPr lang="en-US" dirty="0" err="1"/>
              <a:t>Sedov</a:t>
            </a:r>
            <a:r>
              <a:rPr lang="en-US" dirty="0"/>
              <a:t> with AMR, but no dynamic refinement</a:t>
            </a:r>
          </a:p>
          <a:p>
            <a:pPr lvl="2"/>
            <a:r>
              <a:rPr lang="en-US" dirty="0"/>
              <a:t>If failed fault is in flux correction</a:t>
            </a:r>
          </a:p>
          <a:p>
            <a:pPr lvl="1"/>
            <a:r>
              <a:rPr lang="en-US" dirty="0"/>
              <a:t>Run </a:t>
            </a:r>
            <a:r>
              <a:rPr lang="en-US" dirty="0" err="1"/>
              <a:t>Sedov</a:t>
            </a:r>
            <a:r>
              <a:rPr lang="en-US" dirty="0"/>
              <a:t> with AMR and dynamic refinement</a:t>
            </a:r>
          </a:p>
          <a:p>
            <a:pPr lvl="2"/>
            <a:r>
              <a:rPr lang="en-US" dirty="0"/>
              <a:t>If failed fault is in </a:t>
            </a:r>
            <a:r>
              <a:rPr lang="en-US" dirty="0" err="1"/>
              <a:t>regridding</a:t>
            </a:r>
            <a:endParaRPr lang="en-US" dirty="0"/>
          </a:p>
        </p:txBody>
      </p:sp>
      <p:sp>
        <p:nvSpPr>
          <p:cNvPr id="7" name="Title 1">
            <a:extLst>
              <a:ext uri="{FF2B5EF4-FFF2-40B4-BE49-F238E27FC236}">
                <a16:creationId xmlns:a16="http://schemas.microsoft.com/office/drawing/2014/main" id="{71C1B735-296C-594B-9F1B-3061095DE275}"/>
              </a:ext>
            </a:extLst>
          </p:cNvPr>
          <p:cNvSpPr>
            <a:spLocks noGrp="1"/>
          </p:cNvSpPr>
          <p:nvPr>
            <p:ph type="title"/>
          </p:nvPr>
        </p:nvSpPr>
        <p:spPr>
          <a:xfrm>
            <a:off x="365760" y="411480"/>
            <a:ext cx="11372473" cy="914400"/>
          </a:xfrm>
        </p:spPr>
        <p:txBody>
          <a:bodyPr/>
          <a:lstStyle/>
          <a:p>
            <a:r>
              <a:rPr lang="en-US" dirty="0"/>
              <a:t>Step  4:  AMR</a:t>
            </a:r>
          </a:p>
        </p:txBody>
      </p:sp>
    </p:spTree>
    <p:extLst>
      <p:ext uri="{BB962C8B-B14F-4D97-AF65-F5344CB8AC3E}">
        <p14:creationId xmlns:p14="http://schemas.microsoft.com/office/powerpoint/2010/main" val="42067555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F96DBD19-9A59-8442-A875-2C58BC3C471C}"/>
              </a:ext>
            </a:extLst>
          </p:cNvPr>
          <p:cNvSpPr txBox="1">
            <a:spLocks/>
          </p:cNvSpPr>
          <p:nvPr/>
        </p:nvSpPr>
        <p:spPr bwMode="auto">
          <a:xfrm>
            <a:off x="365760" y="978939"/>
            <a:ext cx="10129962" cy="477012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230188" indent="-230188" algn="l" rtl="0" eaLnBrk="1" fontAlgn="base" hangingPunct="1">
              <a:lnSpc>
                <a:spcPct val="90000"/>
              </a:lnSpc>
              <a:spcBef>
                <a:spcPts val="1400"/>
              </a:spcBef>
              <a:spcAft>
                <a:spcPct val="0"/>
              </a:spcAft>
              <a:buClr>
                <a:schemeClr val="tx1"/>
              </a:buClr>
              <a:buFont typeface="Arial" charset="0"/>
              <a:buChar char="•"/>
              <a:defRPr sz="2800" kern="1200">
                <a:solidFill>
                  <a:schemeClr val="tx1"/>
                </a:solidFill>
                <a:latin typeface="Arial" panose="020B0604020202020204" pitchFamily="34" charset="0"/>
                <a:ea typeface="+mn-ea"/>
                <a:cs typeface="Arial" panose="020B0604020202020204" pitchFamily="34" charset="0"/>
              </a:defRPr>
            </a:lvl1pPr>
            <a:lvl2pPr marL="625475" indent="-279400" algn="l" rtl="0" eaLnBrk="1" fontAlgn="base" hangingPunct="1">
              <a:lnSpc>
                <a:spcPct val="90000"/>
              </a:lnSpc>
              <a:spcBef>
                <a:spcPts val="800"/>
              </a:spcBef>
              <a:spcAft>
                <a:spcPct val="0"/>
              </a:spcAft>
              <a:buClr>
                <a:schemeClr val="tx1"/>
              </a:buClr>
              <a:buFont typeface="Arial" charset="0"/>
              <a:buChar char="–"/>
              <a:defRPr sz="2400" kern="1200">
                <a:solidFill>
                  <a:schemeClr val="tx1"/>
                </a:solidFill>
                <a:latin typeface="Arial" panose="020B0604020202020204" pitchFamily="34" charset="0"/>
                <a:ea typeface="+mn-ea"/>
                <a:cs typeface="Arial" panose="020B0604020202020204" pitchFamily="34" charset="0"/>
              </a:defRPr>
            </a:lvl2pPr>
            <a:lvl3pPr marL="914400" indent="-230188"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Arial" panose="020B0604020202020204" pitchFamily="34" charset="0"/>
                <a:ea typeface="+mn-ea"/>
                <a:cs typeface="Arial" panose="020B0604020202020204" pitchFamily="34" charset="0"/>
              </a:defRPr>
            </a:lvl3pPr>
            <a:lvl4pPr marL="1144588" indent="-17303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Arial" panose="020B0604020202020204" pitchFamily="34" charset="0"/>
                <a:ea typeface="+mn-ea"/>
                <a:cs typeface="Arial" panose="020B0604020202020204" pitchFamily="34" charset="0"/>
              </a:defRPr>
            </a:lvl4pPr>
            <a:lvl5pPr marL="1482725" indent="-222250" algn="l" rtl="0" eaLnBrk="1" fontAlgn="base" hangingPunct="1">
              <a:lnSpc>
                <a:spcPct val="90000"/>
              </a:lnSpc>
              <a:spcBef>
                <a:spcPts val="600"/>
              </a:spcBef>
              <a:spcAft>
                <a:spcPct val="0"/>
              </a:spcAft>
              <a:buClr>
                <a:schemeClr val="tx1"/>
              </a:buClr>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The same halo fill unit test for mesh also works for AMR</a:t>
            </a:r>
          </a:p>
          <a:p>
            <a:r>
              <a:rPr lang="en-US" dirty="0"/>
              <a:t>Additional functionalities to test are:</a:t>
            </a:r>
          </a:p>
          <a:p>
            <a:pPr lvl="1"/>
            <a:r>
              <a:rPr lang="en-US" dirty="0"/>
              <a:t>Fine-coarse boundary resolution</a:t>
            </a:r>
          </a:p>
          <a:p>
            <a:pPr lvl="1"/>
            <a:r>
              <a:rPr lang="en-US" dirty="0" err="1"/>
              <a:t>Regridding</a:t>
            </a:r>
            <a:endParaRPr lang="en-US" dirty="0"/>
          </a:p>
          <a:p>
            <a:r>
              <a:rPr lang="en-US" dirty="0"/>
              <a:t>Steps in testing </a:t>
            </a:r>
          </a:p>
          <a:p>
            <a:pPr lvl="1"/>
            <a:r>
              <a:rPr lang="en-US" dirty="0"/>
              <a:t>Run </a:t>
            </a:r>
            <a:r>
              <a:rPr lang="en-US" dirty="0" err="1"/>
              <a:t>Sedov</a:t>
            </a:r>
            <a:r>
              <a:rPr lang="en-US" dirty="0"/>
              <a:t> with UG</a:t>
            </a:r>
          </a:p>
          <a:p>
            <a:pPr lvl="1"/>
            <a:r>
              <a:rPr lang="en-US" dirty="0"/>
              <a:t>Run </a:t>
            </a:r>
            <a:r>
              <a:rPr lang="en-US" dirty="0" err="1"/>
              <a:t>Sedov</a:t>
            </a:r>
            <a:r>
              <a:rPr lang="en-US" dirty="0"/>
              <a:t> with AMR, but no dynamic refinement</a:t>
            </a:r>
          </a:p>
          <a:p>
            <a:pPr lvl="2"/>
            <a:r>
              <a:rPr lang="en-US" dirty="0"/>
              <a:t>If failed fault is in flux correction</a:t>
            </a:r>
          </a:p>
          <a:p>
            <a:pPr lvl="1"/>
            <a:r>
              <a:rPr lang="en-US" dirty="0"/>
              <a:t>Run </a:t>
            </a:r>
            <a:r>
              <a:rPr lang="en-US" dirty="0" err="1"/>
              <a:t>Sedov</a:t>
            </a:r>
            <a:r>
              <a:rPr lang="en-US" dirty="0"/>
              <a:t> with AMR and dynamic refinement</a:t>
            </a:r>
          </a:p>
          <a:p>
            <a:pPr lvl="2"/>
            <a:r>
              <a:rPr lang="en-US" dirty="0"/>
              <a:t>If failed fault is in </a:t>
            </a:r>
            <a:r>
              <a:rPr lang="en-US" dirty="0" err="1"/>
              <a:t>regridding</a:t>
            </a:r>
            <a:endParaRPr lang="en-US" dirty="0"/>
          </a:p>
        </p:txBody>
      </p:sp>
      <p:sp>
        <p:nvSpPr>
          <p:cNvPr id="7" name="Title 1">
            <a:extLst>
              <a:ext uri="{FF2B5EF4-FFF2-40B4-BE49-F238E27FC236}">
                <a16:creationId xmlns:a16="http://schemas.microsoft.com/office/drawing/2014/main" id="{71C1B735-296C-594B-9F1B-3061095DE275}"/>
              </a:ext>
            </a:extLst>
          </p:cNvPr>
          <p:cNvSpPr>
            <a:spLocks noGrp="1"/>
          </p:cNvSpPr>
          <p:nvPr>
            <p:ph type="title"/>
          </p:nvPr>
        </p:nvSpPr>
        <p:spPr>
          <a:xfrm>
            <a:off x="365760" y="411480"/>
            <a:ext cx="11372473" cy="914400"/>
          </a:xfrm>
        </p:spPr>
        <p:txBody>
          <a:bodyPr/>
          <a:lstStyle/>
          <a:p>
            <a:r>
              <a:rPr lang="en-US" dirty="0"/>
              <a:t>Step  4:  AMR</a:t>
            </a:r>
          </a:p>
        </p:txBody>
      </p:sp>
      <p:sp>
        <p:nvSpPr>
          <p:cNvPr id="2" name="Rounded Rectangle 1">
            <a:extLst>
              <a:ext uri="{FF2B5EF4-FFF2-40B4-BE49-F238E27FC236}">
                <a16:creationId xmlns:a16="http://schemas.microsoft.com/office/drawing/2014/main" id="{E3EE4D45-283D-1E60-00E0-FE348E1C0A0C}"/>
              </a:ext>
            </a:extLst>
          </p:cNvPr>
          <p:cNvSpPr/>
          <p:nvPr/>
        </p:nvSpPr>
        <p:spPr>
          <a:xfrm>
            <a:off x="7885872" y="1733550"/>
            <a:ext cx="3974465" cy="2552700"/>
          </a:xfrm>
          <a:prstGeom prst="roundRect">
            <a:avLst/>
          </a:prstGeom>
          <a:solidFill>
            <a:srgbClr val="7030A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We have continued to build scaffolding and are using granular testing to pinpoint the cause of error</a:t>
            </a:r>
          </a:p>
        </p:txBody>
      </p:sp>
    </p:spTree>
    <p:extLst>
      <p:ext uri="{BB962C8B-B14F-4D97-AF65-F5344CB8AC3E}">
        <p14:creationId xmlns:p14="http://schemas.microsoft.com/office/powerpoint/2010/main" val="424986718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F96DBD19-9A59-8442-A875-2C58BC3C471C}"/>
              </a:ext>
            </a:extLst>
          </p:cNvPr>
          <p:cNvSpPr txBox="1">
            <a:spLocks/>
          </p:cNvSpPr>
          <p:nvPr/>
        </p:nvSpPr>
        <p:spPr bwMode="auto">
          <a:xfrm>
            <a:off x="365760" y="978939"/>
            <a:ext cx="10129962" cy="477012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230188" indent="-230188" algn="l" rtl="0" eaLnBrk="1" fontAlgn="base" hangingPunct="1">
              <a:lnSpc>
                <a:spcPct val="90000"/>
              </a:lnSpc>
              <a:spcBef>
                <a:spcPts val="1400"/>
              </a:spcBef>
              <a:spcAft>
                <a:spcPct val="0"/>
              </a:spcAft>
              <a:buClr>
                <a:schemeClr val="tx1"/>
              </a:buClr>
              <a:buFont typeface="Arial" charset="0"/>
              <a:buChar char="•"/>
              <a:defRPr sz="2800" kern="1200">
                <a:solidFill>
                  <a:schemeClr val="tx1"/>
                </a:solidFill>
                <a:latin typeface="Arial" panose="020B0604020202020204" pitchFamily="34" charset="0"/>
                <a:ea typeface="+mn-ea"/>
                <a:cs typeface="Arial" panose="020B0604020202020204" pitchFamily="34" charset="0"/>
              </a:defRPr>
            </a:lvl1pPr>
            <a:lvl2pPr marL="625475" indent="-279400" algn="l" rtl="0" eaLnBrk="1" fontAlgn="base" hangingPunct="1">
              <a:lnSpc>
                <a:spcPct val="90000"/>
              </a:lnSpc>
              <a:spcBef>
                <a:spcPts val="800"/>
              </a:spcBef>
              <a:spcAft>
                <a:spcPct val="0"/>
              </a:spcAft>
              <a:buClr>
                <a:schemeClr val="tx1"/>
              </a:buClr>
              <a:buFont typeface="Arial" charset="0"/>
              <a:buChar char="–"/>
              <a:defRPr sz="2400" kern="1200">
                <a:solidFill>
                  <a:schemeClr val="tx1"/>
                </a:solidFill>
                <a:latin typeface="Arial" panose="020B0604020202020204" pitchFamily="34" charset="0"/>
                <a:ea typeface="+mn-ea"/>
                <a:cs typeface="Arial" panose="020B0604020202020204" pitchFamily="34" charset="0"/>
              </a:defRPr>
            </a:lvl2pPr>
            <a:lvl3pPr marL="914400" indent="-230188"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Arial" panose="020B0604020202020204" pitchFamily="34" charset="0"/>
                <a:ea typeface="+mn-ea"/>
                <a:cs typeface="Arial" panose="020B0604020202020204" pitchFamily="34" charset="0"/>
              </a:defRPr>
            </a:lvl3pPr>
            <a:lvl4pPr marL="1144588" indent="-17303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Arial" panose="020B0604020202020204" pitchFamily="34" charset="0"/>
                <a:ea typeface="+mn-ea"/>
                <a:cs typeface="Arial" panose="020B0604020202020204" pitchFamily="34" charset="0"/>
              </a:defRPr>
            </a:lvl4pPr>
            <a:lvl5pPr marL="1482725" indent="-222250" algn="l" rtl="0" eaLnBrk="1" fontAlgn="base" hangingPunct="1">
              <a:lnSpc>
                <a:spcPct val="90000"/>
              </a:lnSpc>
              <a:spcBef>
                <a:spcPts val="600"/>
              </a:spcBef>
              <a:spcAft>
                <a:spcPct val="0"/>
              </a:spcAft>
              <a:buClr>
                <a:schemeClr val="tx1"/>
              </a:buClr>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The same halo fill unit test for mesh also works for AMR</a:t>
            </a:r>
          </a:p>
          <a:p>
            <a:r>
              <a:rPr lang="en-US" dirty="0"/>
              <a:t>Additional functionalities to test are:</a:t>
            </a:r>
          </a:p>
          <a:p>
            <a:pPr lvl="1"/>
            <a:r>
              <a:rPr lang="en-US" dirty="0"/>
              <a:t>Fine-coarse boundary resolution</a:t>
            </a:r>
          </a:p>
          <a:p>
            <a:pPr lvl="1"/>
            <a:r>
              <a:rPr lang="en-US" dirty="0" err="1"/>
              <a:t>Regridding</a:t>
            </a:r>
            <a:endParaRPr lang="en-US" dirty="0"/>
          </a:p>
          <a:p>
            <a:r>
              <a:rPr lang="en-US" dirty="0"/>
              <a:t>Steps in testing </a:t>
            </a:r>
          </a:p>
          <a:p>
            <a:pPr lvl="1"/>
            <a:r>
              <a:rPr lang="en-US" dirty="0"/>
              <a:t>Run </a:t>
            </a:r>
            <a:r>
              <a:rPr lang="en-US" dirty="0" err="1"/>
              <a:t>Sedov</a:t>
            </a:r>
            <a:r>
              <a:rPr lang="en-US" dirty="0"/>
              <a:t> with UG</a:t>
            </a:r>
          </a:p>
          <a:p>
            <a:pPr lvl="1"/>
            <a:r>
              <a:rPr lang="en-US" dirty="0"/>
              <a:t>Run </a:t>
            </a:r>
            <a:r>
              <a:rPr lang="en-US" dirty="0" err="1"/>
              <a:t>Sedov</a:t>
            </a:r>
            <a:r>
              <a:rPr lang="en-US" dirty="0"/>
              <a:t> with AMR, but no dynamic refinement</a:t>
            </a:r>
          </a:p>
          <a:p>
            <a:pPr lvl="2"/>
            <a:r>
              <a:rPr lang="en-US" dirty="0"/>
              <a:t>If failed fault is in flux correction</a:t>
            </a:r>
          </a:p>
          <a:p>
            <a:pPr lvl="1"/>
            <a:r>
              <a:rPr lang="en-US" dirty="0"/>
              <a:t>Run </a:t>
            </a:r>
            <a:r>
              <a:rPr lang="en-US" dirty="0" err="1"/>
              <a:t>Sedov</a:t>
            </a:r>
            <a:r>
              <a:rPr lang="en-US" dirty="0"/>
              <a:t> with AMR and dynamic refinement</a:t>
            </a:r>
          </a:p>
          <a:p>
            <a:pPr lvl="2"/>
            <a:r>
              <a:rPr lang="en-US" dirty="0"/>
              <a:t>If failed fault is in </a:t>
            </a:r>
            <a:r>
              <a:rPr lang="en-US" dirty="0" err="1"/>
              <a:t>regridding</a:t>
            </a:r>
            <a:endParaRPr lang="en-US" dirty="0"/>
          </a:p>
        </p:txBody>
      </p:sp>
      <p:sp>
        <p:nvSpPr>
          <p:cNvPr id="7" name="Title 1">
            <a:extLst>
              <a:ext uri="{FF2B5EF4-FFF2-40B4-BE49-F238E27FC236}">
                <a16:creationId xmlns:a16="http://schemas.microsoft.com/office/drawing/2014/main" id="{71C1B735-296C-594B-9F1B-3061095DE275}"/>
              </a:ext>
            </a:extLst>
          </p:cNvPr>
          <p:cNvSpPr>
            <a:spLocks noGrp="1"/>
          </p:cNvSpPr>
          <p:nvPr>
            <p:ph type="title"/>
          </p:nvPr>
        </p:nvSpPr>
        <p:spPr>
          <a:xfrm>
            <a:off x="365760" y="411480"/>
            <a:ext cx="11372473" cy="914400"/>
          </a:xfrm>
        </p:spPr>
        <p:txBody>
          <a:bodyPr/>
          <a:lstStyle/>
          <a:p>
            <a:r>
              <a:rPr lang="en-US" dirty="0"/>
              <a:t>Step  4:  AMR</a:t>
            </a:r>
          </a:p>
        </p:txBody>
      </p:sp>
      <p:sp>
        <p:nvSpPr>
          <p:cNvPr id="2" name="Rounded Rectangle 1">
            <a:extLst>
              <a:ext uri="{FF2B5EF4-FFF2-40B4-BE49-F238E27FC236}">
                <a16:creationId xmlns:a16="http://schemas.microsoft.com/office/drawing/2014/main" id="{E3EE4D45-283D-1E60-00E0-FE348E1C0A0C}"/>
              </a:ext>
            </a:extLst>
          </p:cNvPr>
          <p:cNvSpPr/>
          <p:nvPr/>
        </p:nvSpPr>
        <p:spPr>
          <a:xfrm>
            <a:off x="7885872" y="1733550"/>
            <a:ext cx="3974465" cy="2552700"/>
          </a:xfrm>
          <a:prstGeom prst="roundRect">
            <a:avLst/>
          </a:prstGeom>
          <a:solidFill>
            <a:srgbClr val="7030A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We have continued to build scaffolding and are using granular testing to pinpoint the cause of error</a:t>
            </a:r>
          </a:p>
        </p:txBody>
      </p:sp>
      <p:sp>
        <p:nvSpPr>
          <p:cNvPr id="3" name="Rounded Rectangle 2">
            <a:extLst>
              <a:ext uri="{FF2B5EF4-FFF2-40B4-BE49-F238E27FC236}">
                <a16:creationId xmlns:a16="http://schemas.microsoft.com/office/drawing/2014/main" id="{92A9624E-ABDF-34C6-CADC-9B4A35DFD25E}"/>
              </a:ext>
            </a:extLst>
          </p:cNvPr>
          <p:cNvSpPr/>
          <p:nvPr/>
        </p:nvSpPr>
        <p:spPr>
          <a:xfrm>
            <a:off x="7885872" y="4482234"/>
            <a:ext cx="3974465" cy="1070841"/>
          </a:xfrm>
          <a:prstGeom prst="roundRect">
            <a:avLst/>
          </a:prstGeom>
          <a:solidFill>
            <a:srgbClr val="7030A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All of these are examples of white box testing</a:t>
            </a:r>
          </a:p>
        </p:txBody>
      </p:sp>
    </p:spTree>
    <p:extLst>
      <p:ext uri="{BB962C8B-B14F-4D97-AF65-F5344CB8AC3E}">
        <p14:creationId xmlns:p14="http://schemas.microsoft.com/office/powerpoint/2010/main" val="164272265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Oval 94">
            <a:extLst>
              <a:ext uri="{FF2B5EF4-FFF2-40B4-BE49-F238E27FC236}">
                <a16:creationId xmlns:a16="http://schemas.microsoft.com/office/drawing/2014/main" id="{C6F036D0-B212-4D4C-92EB-F4E41908B8C6}"/>
              </a:ext>
            </a:extLst>
          </p:cNvPr>
          <p:cNvSpPr/>
          <p:nvPr/>
        </p:nvSpPr>
        <p:spPr>
          <a:xfrm>
            <a:off x="8246534" y="3430960"/>
            <a:ext cx="3064933" cy="1663689"/>
          </a:xfrm>
          <a:prstGeom prst="ellipse">
            <a:avLst/>
          </a:prstGeom>
          <a:solidFill>
            <a:schemeClr val="accent3">
              <a:lumMod val="40000"/>
              <a:lumOff val="60000"/>
              <a:alpha val="61000"/>
            </a:schemeClr>
          </a:solidFill>
          <a:ln>
            <a:solidFill>
              <a:schemeClr val="accent1"/>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5" name="Content Placeholder 4"/>
          <p:cNvSpPr>
            <a:spLocks noGrp="1"/>
          </p:cNvSpPr>
          <p:nvPr>
            <p:ph sz="quarter" idx="1"/>
          </p:nvPr>
        </p:nvSpPr>
        <p:spPr>
          <a:xfrm>
            <a:off x="364489" y="1459000"/>
            <a:ext cx="5594773" cy="4280215"/>
          </a:xfrm>
        </p:spPr>
        <p:txBody>
          <a:bodyPr>
            <a:normAutofit fontScale="77500" lnSpcReduction="20000"/>
          </a:bodyPr>
          <a:lstStyle/>
          <a:p>
            <a:pPr marL="0" indent="0">
              <a:buNone/>
            </a:pPr>
            <a:r>
              <a:rPr lang="en-US" dirty="0"/>
              <a:t>There may not be existing tests</a:t>
            </a:r>
          </a:p>
          <a:p>
            <a:endParaRPr lang="en-US" dirty="0"/>
          </a:p>
          <a:p>
            <a:r>
              <a:rPr lang="en-US" dirty="0"/>
              <a:t>Isolate a small area of the code</a:t>
            </a:r>
          </a:p>
          <a:p>
            <a:r>
              <a:rPr lang="en-US" dirty="0"/>
              <a:t>Dump a useful state snapshot</a:t>
            </a:r>
          </a:p>
          <a:p>
            <a:r>
              <a:rPr lang="en-US" dirty="0"/>
              <a:t>Build a test driver</a:t>
            </a:r>
          </a:p>
          <a:p>
            <a:pPr lvl="1"/>
            <a:r>
              <a:rPr lang="en-US" dirty="0"/>
              <a:t>Start with only the files in the area</a:t>
            </a:r>
          </a:p>
          <a:p>
            <a:pPr lvl="1"/>
            <a:r>
              <a:rPr lang="en-US" dirty="0"/>
              <a:t>Link in dependencies</a:t>
            </a:r>
          </a:p>
          <a:p>
            <a:pPr lvl="3"/>
            <a:r>
              <a:rPr lang="en-US" dirty="0"/>
              <a:t>Copy if any customizations needed</a:t>
            </a:r>
          </a:p>
          <a:p>
            <a:r>
              <a:rPr lang="en-US" dirty="0"/>
              <a:t>Read in the state snapshot</a:t>
            </a:r>
          </a:p>
          <a:p>
            <a:r>
              <a:rPr lang="en-US" dirty="0"/>
              <a:t>Restart from the saved state</a:t>
            </a:r>
          </a:p>
          <a:p>
            <a:r>
              <a:rPr lang="en-US" dirty="0"/>
              <a:t>Verify correctness</a:t>
            </a:r>
          </a:p>
          <a:p>
            <a:pPr lvl="1"/>
            <a:r>
              <a:rPr lang="en-US" dirty="0"/>
              <a:t>Always inject errors to verify that the test is working</a:t>
            </a:r>
          </a:p>
          <a:p>
            <a:endParaRPr lang="en-US" dirty="0"/>
          </a:p>
        </p:txBody>
      </p:sp>
      <p:grpSp>
        <p:nvGrpSpPr>
          <p:cNvPr id="40" name="Group 39">
            <a:extLst>
              <a:ext uri="{FF2B5EF4-FFF2-40B4-BE49-F238E27FC236}">
                <a16:creationId xmlns:a16="http://schemas.microsoft.com/office/drawing/2014/main" id="{2B7157F6-68FB-914B-897D-D3186982AB0F}"/>
              </a:ext>
            </a:extLst>
          </p:cNvPr>
          <p:cNvGrpSpPr/>
          <p:nvPr/>
        </p:nvGrpSpPr>
        <p:grpSpPr>
          <a:xfrm>
            <a:off x="7552267" y="2344790"/>
            <a:ext cx="694267" cy="457200"/>
            <a:chOff x="8382000" y="3589867"/>
            <a:chExt cx="694267" cy="457200"/>
          </a:xfrm>
        </p:grpSpPr>
        <p:cxnSp>
          <p:nvCxnSpPr>
            <p:cNvPr id="37" name="Straight Connector 36">
              <a:extLst>
                <a:ext uri="{FF2B5EF4-FFF2-40B4-BE49-F238E27FC236}">
                  <a16:creationId xmlns:a16="http://schemas.microsoft.com/office/drawing/2014/main" id="{AA0765B6-92EE-374A-88A3-A231413912E5}"/>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493671EF-D4E4-534B-A906-5EA8A0FC376C}"/>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42" name="Group 41">
            <a:extLst>
              <a:ext uri="{FF2B5EF4-FFF2-40B4-BE49-F238E27FC236}">
                <a16:creationId xmlns:a16="http://schemas.microsoft.com/office/drawing/2014/main" id="{3184F758-ED67-FB4C-917E-F17590BC5BAD}"/>
              </a:ext>
            </a:extLst>
          </p:cNvPr>
          <p:cNvGrpSpPr/>
          <p:nvPr/>
        </p:nvGrpSpPr>
        <p:grpSpPr>
          <a:xfrm>
            <a:off x="9059333" y="1356147"/>
            <a:ext cx="694267" cy="457200"/>
            <a:chOff x="8382000" y="3589867"/>
            <a:chExt cx="694267" cy="457200"/>
          </a:xfrm>
        </p:grpSpPr>
        <p:cxnSp>
          <p:nvCxnSpPr>
            <p:cNvPr id="43" name="Straight Connector 42">
              <a:extLst>
                <a:ext uri="{FF2B5EF4-FFF2-40B4-BE49-F238E27FC236}">
                  <a16:creationId xmlns:a16="http://schemas.microsoft.com/office/drawing/2014/main" id="{BAE7D001-50DD-A445-8572-8AC23F89B1DC}"/>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C9FB2A67-75DE-F943-89D3-2B8964DDAE4E}"/>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45" name="Group 44">
            <a:extLst>
              <a:ext uri="{FF2B5EF4-FFF2-40B4-BE49-F238E27FC236}">
                <a16:creationId xmlns:a16="http://schemas.microsoft.com/office/drawing/2014/main" id="{5BB89184-8F31-3448-B94E-25B9FDB9122F}"/>
              </a:ext>
            </a:extLst>
          </p:cNvPr>
          <p:cNvGrpSpPr/>
          <p:nvPr/>
        </p:nvGrpSpPr>
        <p:grpSpPr>
          <a:xfrm>
            <a:off x="7230533" y="1887590"/>
            <a:ext cx="694267" cy="457200"/>
            <a:chOff x="8382000" y="3589867"/>
            <a:chExt cx="694267" cy="457200"/>
          </a:xfrm>
        </p:grpSpPr>
        <p:cxnSp>
          <p:nvCxnSpPr>
            <p:cNvPr id="46" name="Straight Connector 45">
              <a:extLst>
                <a:ext uri="{FF2B5EF4-FFF2-40B4-BE49-F238E27FC236}">
                  <a16:creationId xmlns:a16="http://schemas.microsoft.com/office/drawing/2014/main" id="{300A5468-2CE4-1F48-BDCD-92F9E8A123E0}"/>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84370E17-522F-324B-A40D-F59A80DD6F3A}"/>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48" name="Group 47">
            <a:extLst>
              <a:ext uri="{FF2B5EF4-FFF2-40B4-BE49-F238E27FC236}">
                <a16:creationId xmlns:a16="http://schemas.microsoft.com/office/drawing/2014/main" id="{B6B3BB53-52A3-704B-9EB9-231AA3DEC809}"/>
              </a:ext>
            </a:extLst>
          </p:cNvPr>
          <p:cNvGrpSpPr/>
          <p:nvPr/>
        </p:nvGrpSpPr>
        <p:grpSpPr>
          <a:xfrm>
            <a:off x="7636933" y="1430390"/>
            <a:ext cx="694267" cy="457200"/>
            <a:chOff x="8382000" y="3589867"/>
            <a:chExt cx="694267" cy="457200"/>
          </a:xfrm>
        </p:grpSpPr>
        <p:cxnSp>
          <p:nvCxnSpPr>
            <p:cNvPr id="49" name="Straight Connector 48">
              <a:extLst>
                <a:ext uri="{FF2B5EF4-FFF2-40B4-BE49-F238E27FC236}">
                  <a16:creationId xmlns:a16="http://schemas.microsoft.com/office/drawing/2014/main" id="{351055DD-08C0-154E-845D-5A70BB0C5540}"/>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7B727DA0-AE4C-C340-A0BE-DA09AB89DA94}"/>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51" name="Group 50">
            <a:extLst>
              <a:ext uri="{FF2B5EF4-FFF2-40B4-BE49-F238E27FC236}">
                <a16:creationId xmlns:a16="http://schemas.microsoft.com/office/drawing/2014/main" id="{B04C04B3-9E81-4C4D-B230-37EE6A63598B}"/>
              </a:ext>
            </a:extLst>
          </p:cNvPr>
          <p:cNvGrpSpPr/>
          <p:nvPr/>
        </p:nvGrpSpPr>
        <p:grpSpPr>
          <a:xfrm>
            <a:off x="8009466" y="956256"/>
            <a:ext cx="694267" cy="457200"/>
            <a:chOff x="8382000" y="3589867"/>
            <a:chExt cx="694267" cy="457200"/>
          </a:xfrm>
        </p:grpSpPr>
        <p:cxnSp>
          <p:nvCxnSpPr>
            <p:cNvPr id="52" name="Straight Connector 51">
              <a:extLst>
                <a:ext uri="{FF2B5EF4-FFF2-40B4-BE49-F238E27FC236}">
                  <a16:creationId xmlns:a16="http://schemas.microsoft.com/office/drawing/2014/main" id="{F22A477C-16C2-CD48-A6E8-3D6B8A8DC0A7}"/>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83A4AC5F-0305-9A4E-BA1F-34F60B6426AE}"/>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54" name="Group 53">
            <a:extLst>
              <a:ext uri="{FF2B5EF4-FFF2-40B4-BE49-F238E27FC236}">
                <a16:creationId xmlns:a16="http://schemas.microsoft.com/office/drawing/2014/main" id="{BDB5604C-FF83-3B46-88FF-2FDFAFE0544B}"/>
              </a:ext>
            </a:extLst>
          </p:cNvPr>
          <p:cNvGrpSpPr/>
          <p:nvPr/>
        </p:nvGrpSpPr>
        <p:grpSpPr>
          <a:xfrm>
            <a:off x="8398932" y="465189"/>
            <a:ext cx="694267" cy="457200"/>
            <a:chOff x="8382000" y="3589867"/>
            <a:chExt cx="694267" cy="457200"/>
          </a:xfrm>
        </p:grpSpPr>
        <p:cxnSp>
          <p:nvCxnSpPr>
            <p:cNvPr id="55" name="Straight Connector 54">
              <a:extLst>
                <a:ext uri="{FF2B5EF4-FFF2-40B4-BE49-F238E27FC236}">
                  <a16:creationId xmlns:a16="http://schemas.microsoft.com/office/drawing/2014/main" id="{B3F82FDF-D9C6-B94A-8F6E-D0D690E0B650}"/>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14D64041-E257-C443-9BAE-5EF881E42AF8}"/>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57" name="Group 56">
            <a:extLst>
              <a:ext uri="{FF2B5EF4-FFF2-40B4-BE49-F238E27FC236}">
                <a16:creationId xmlns:a16="http://schemas.microsoft.com/office/drawing/2014/main" id="{99935801-F138-7640-8D95-80A8D1D12447}"/>
              </a:ext>
            </a:extLst>
          </p:cNvPr>
          <p:cNvGrpSpPr/>
          <p:nvPr/>
        </p:nvGrpSpPr>
        <p:grpSpPr>
          <a:xfrm>
            <a:off x="9389531" y="1830280"/>
            <a:ext cx="694267" cy="457200"/>
            <a:chOff x="8382000" y="3589867"/>
            <a:chExt cx="694267" cy="457200"/>
          </a:xfrm>
        </p:grpSpPr>
        <p:cxnSp>
          <p:nvCxnSpPr>
            <p:cNvPr id="58" name="Straight Connector 57">
              <a:extLst>
                <a:ext uri="{FF2B5EF4-FFF2-40B4-BE49-F238E27FC236}">
                  <a16:creationId xmlns:a16="http://schemas.microsoft.com/office/drawing/2014/main" id="{2551DC58-4E14-6842-BC81-0627237EFA7F}"/>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488D97B7-1C92-C745-94BB-01E7335874B2}"/>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60" name="Group 59">
            <a:extLst>
              <a:ext uri="{FF2B5EF4-FFF2-40B4-BE49-F238E27FC236}">
                <a16:creationId xmlns:a16="http://schemas.microsoft.com/office/drawing/2014/main" id="{0B600A38-B359-9340-BFD4-15BC74F80C2E}"/>
              </a:ext>
            </a:extLst>
          </p:cNvPr>
          <p:cNvGrpSpPr/>
          <p:nvPr/>
        </p:nvGrpSpPr>
        <p:grpSpPr>
          <a:xfrm>
            <a:off x="8746065" y="922389"/>
            <a:ext cx="694267" cy="457200"/>
            <a:chOff x="8382000" y="3589867"/>
            <a:chExt cx="694267" cy="457200"/>
          </a:xfrm>
        </p:grpSpPr>
        <p:cxnSp>
          <p:nvCxnSpPr>
            <p:cNvPr id="61" name="Straight Connector 60">
              <a:extLst>
                <a:ext uri="{FF2B5EF4-FFF2-40B4-BE49-F238E27FC236}">
                  <a16:creationId xmlns:a16="http://schemas.microsoft.com/office/drawing/2014/main" id="{351571A8-8F6C-9648-B497-C1C4A28855EB}"/>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D3386662-8D92-6648-8C33-23872A5CFE03}"/>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63" name="Group 62">
            <a:extLst>
              <a:ext uri="{FF2B5EF4-FFF2-40B4-BE49-F238E27FC236}">
                <a16:creationId xmlns:a16="http://schemas.microsoft.com/office/drawing/2014/main" id="{E5231996-B9F7-A14C-9B46-6D84E907B913}"/>
              </a:ext>
            </a:extLst>
          </p:cNvPr>
          <p:cNvGrpSpPr/>
          <p:nvPr/>
        </p:nvGrpSpPr>
        <p:grpSpPr>
          <a:xfrm>
            <a:off x="8991598" y="2306847"/>
            <a:ext cx="694267" cy="457200"/>
            <a:chOff x="8382000" y="3589867"/>
            <a:chExt cx="694267" cy="457200"/>
          </a:xfrm>
        </p:grpSpPr>
        <p:cxnSp>
          <p:nvCxnSpPr>
            <p:cNvPr id="64" name="Straight Connector 63">
              <a:extLst>
                <a:ext uri="{FF2B5EF4-FFF2-40B4-BE49-F238E27FC236}">
                  <a16:creationId xmlns:a16="http://schemas.microsoft.com/office/drawing/2014/main" id="{035F007A-2219-CB40-8138-5D6CAA31BBB0}"/>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5AE77DF9-04E6-284B-8B2F-0EF85BBC94FB}"/>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66" name="Group 65">
            <a:extLst>
              <a:ext uri="{FF2B5EF4-FFF2-40B4-BE49-F238E27FC236}">
                <a16:creationId xmlns:a16="http://schemas.microsoft.com/office/drawing/2014/main" id="{AC45B4E7-CC48-924D-ABC3-CB20FA572B76}"/>
              </a:ext>
            </a:extLst>
          </p:cNvPr>
          <p:cNvGrpSpPr/>
          <p:nvPr/>
        </p:nvGrpSpPr>
        <p:grpSpPr>
          <a:xfrm>
            <a:off x="9338731" y="2797913"/>
            <a:ext cx="694267" cy="457200"/>
            <a:chOff x="8382000" y="3589867"/>
            <a:chExt cx="694267" cy="457200"/>
          </a:xfrm>
        </p:grpSpPr>
        <p:cxnSp>
          <p:nvCxnSpPr>
            <p:cNvPr id="67" name="Straight Connector 66">
              <a:extLst>
                <a:ext uri="{FF2B5EF4-FFF2-40B4-BE49-F238E27FC236}">
                  <a16:creationId xmlns:a16="http://schemas.microsoft.com/office/drawing/2014/main" id="{B7E81909-C116-8644-8FC4-242F4F5F2D61}"/>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7DD20809-3E6F-5A41-8ADD-CB747F2E4032}"/>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sp>
        <p:nvSpPr>
          <p:cNvPr id="72" name="Oval 71">
            <a:extLst>
              <a:ext uri="{FF2B5EF4-FFF2-40B4-BE49-F238E27FC236}">
                <a16:creationId xmlns:a16="http://schemas.microsoft.com/office/drawing/2014/main" id="{A4F3E7B2-685A-BD4B-A776-4BA1219968B5}"/>
              </a:ext>
            </a:extLst>
          </p:cNvPr>
          <p:cNvSpPr/>
          <p:nvPr/>
        </p:nvSpPr>
        <p:spPr>
          <a:xfrm>
            <a:off x="8810362" y="2581856"/>
            <a:ext cx="1654435" cy="444657"/>
          </a:xfrm>
          <a:prstGeom prst="ellipse">
            <a:avLst/>
          </a:prstGeom>
          <a:solidFill>
            <a:schemeClr val="accent2">
              <a:lumMod val="60000"/>
              <a:lumOff val="40000"/>
            </a:schemeClr>
          </a:solidFill>
          <a:ln>
            <a:solidFill>
              <a:schemeClr val="accent2"/>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r>
              <a:rPr lang="en-US" dirty="0">
                <a:solidFill>
                  <a:schemeClr val="tx1"/>
                </a:solidFill>
              </a:rPr>
              <a:t>state</a:t>
            </a:r>
          </a:p>
        </p:txBody>
      </p:sp>
      <p:sp>
        <p:nvSpPr>
          <p:cNvPr id="73" name="Oval 72">
            <a:extLst>
              <a:ext uri="{FF2B5EF4-FFF2-40B4-BE49-F238E27FC236}">
                <a16:creationId xmlns:a16="http://schemas.microsoft.com/office/drawing/2014/main" id="{AFB95790-A1AB-144C-B10E-17C0DD49D6CE}"/>
              </a:ext>
            </a:extLst>
          </p:cNvPr>
          <p:cNvSpPr/>
          <p:nvPr/>
        </p:nvSpPr>
        <p:spPr>
          <a:xfrm>
            <a:off x="9209211" y="4290316"/>
            <a:ext cx="939799" cy="541867"/>
          </a:xfrm>
          <a:prstGeom prst="ellipse">
            <a:avLst/>
          </a:prstGeom>
          <a:solidFill>
            <a:schemeClr val="accent5">
              <a:lumMod val="75000"/>
            </a:schemeClr>
          </a:solidFill>
          <a:ln>
            <a:solidFill>
              <a:schemeClr val="accent5">
                <a:lumMod val="75000"/>
              </a:schemeClr>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r>
              <a:rPr lang="en-US" dirty="0">
                <a:solidFill>
                  <a:schemeClr val="tx1"/>
                </a:solidFill>
              </a:rPr>
              <a:t>driver</a:t>
            </a:r>
          </a:p>
        </p:txBody>
      </p:sp>
      <p:cxnSp>
        <p:nvCxnSpPr>
          <p:cNvPr id="75" name="Curved Connector 74">
            <a:extLst>
              <a:ext uri="{FF2B5EF4-FFF2-40B4-BE49-F238E27FC236}">
                <a16:creationId xmlns:a16="http://schemas.microsoft.com/office/drawing/2014/main" id="{E847AD42-38EB-F041-8F86-32E104FE8FDF}"/>
              </a:ext>
            </a:extLst>
          </p:cNvPr>
          <p:cNvCxnSpPr>
            <a:stCxn id="73" idx="2"/>
          </p:cNvCxnSpPr>
          <p:nvPr/>
        </p:nvCxnSpPr>
        <p:spPr>
          <a:xfrm rot="10800000" flipV="1">
            <a:off x="8983127" y="4561249"/>
            <a:ext cx="226085" cy="533399"/>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1" name="Curved Connector 80">
            <a:extLst>
              <a:ext uri="{FF2B5EF4-FFF2-40B4-BE49-F238E27FC236}">
                <a16:creationId xmlns:a16="http://schemas.microsoft.com/office/drawing/2014/main" id="{9B3F9AD8-0AA2-7345-8095-8CB40DEF40E1}"/>
              </a:ext>
            </a:extLst>
          </p:cNvPr>
          <p:cNvCxnSpPr>
            <a:cxnSpLocks/>
            <a:endCxn id="73" idx="6"/>
          </p:cNvCxnSpPr>
          <p:nvPr/>
        </p:nvCxnSpPr>
        <p:spPr>
          <a:xfrm rot="16200000" flipH="1">
            <a:off x="8992679" y="3404919"/>
            <a:ext cx="2273768" cy="38894"/>
          </a:xfrm>
          <a:prstGeom prst="curvedConnector4">
            <a:avLst>
              <a:gd name="adj1" fmla="val 6805"/>
              <a:gd name="adj2" fmla="val 1863254"/>
            </a:avLst>
          </a:prstGeom>
          <a:ln>
            <a:prstDash val="sysDash"/>
            <a:tailEnd type="triangle"/>
          </a:ln>
        </p:spPr>
        <p:style>
          <a:lnRef idx="1">
            <a:schemeClr val="accent4"/>
          </a:lnRef>
          <a:fillRef idx="0">
            <a:schemeClr val="accent4"/>
          </a:fillRef>
          <a:effectRef idx="0">
            <a:schemeClr val="accent4"/>
          </a:effectRef>
          <a:fontRef idx="minor">
            <a:schemeClr val="tx1"/>
          </a:fontRef>
        </p:style>
      </p:cxnSp>
      <p:sp>
        <p:nvSpPr>
          <p:cNvPr id="85" name="Oval 84">
            <a:extLst>
              <a:ext uri="{FF2B5EF4-FFF2-40B4-BE49-F238E27FC236}">
                <a16:creationId xmlns:a16="http://schemas.microsoft.com/office/drawing/2014/main" id="{85C20A78-026D-A540-8D67-5B41C1D07DAE}"/>
              </a:ext>
            </a:extLst>
          </p:cNvPr>
          <p:cNvSpPr/>
          <p:nvPr/>
        </p:nvSpPr>
        <p:spPr>
          <a:xfrm>
            <a:off x="8331200" y="1847213"/>
            <a:ext cx="186267" cy="218654"/>
          </a:xfrm>
          <a:prstGeom prst="ellipse">
            <a:avLst/>
          </a:prstGeom>
          <a:solidFill>
            <a:schemeClr val="accent4">
              <a:lumMod val="60000"/>
              <a:lumOff val="40000"/>
            </a:schemeClr>
          </a:solidFill>
          <a:ln>
            <a:solidFill>
              <a:schemeClr val="accent4">
                <a:lumMod val="60000"/>
                <a:lumOff val="40000"/>
              </a:schemeClr>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cxnSp>
        <p:nvCxnSpPr>
          <p:cNvPr id="97" name="Straight Arrow Connector 96">
            <a:extLst>
              <a:ext uri="{FF2B5EF4-FFF2-40B4-BE49-F238E27FC236}">
                <a16:creationId xmlns:a16="http://schemas.microsoft.com/office/drawing/2014/main" id="{2C91ABF6-2D03-4C44-B9FF-F1F2B192E963}"/>
              </a:ext>
            </a:extLst>
          </p:cNvPr>
          <p:cNvCxnSpPr>
            <a:stCxn id="73" idx="0"/>
          </p:cNvCxnSpPr>
          <p:nvPr/>
        </p:nvCxnSpPr>
        <p:spPr>
          <a:xfrm flipV="1">
            <a:off x="9679111" y="3826933"/>
            <a:ext cx="6754" cy="4633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9" name="Title 1">
            <a:extLst>
              <a:ext uri="{FF2B5EF4-FFF2-40B4-BE49-F238E27FC236}">
                <a16:creationId xmlns:a16="http://schemas.microsoft.com/office/drawing/2014/main" id="{0087BD33-70F0-2C46-B0E3-8296A066D74A}"/>
              </a:ext>
            </a:extLst>
          </p:cNvPr>
          <p:cNvSpPr txBox="1">
            <a:spLocks/>
          </p:cNvSpPr>
          <p:nvPr/>
        </p:nvSpPr>
        <p:spPr bwMode="auto">
          <a:xfrm>
            <a:off x="408175" y="203464"/>
            <a:ext cx="11372473" cy="914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a:lstStyle>
          <a:p>
            <a:r>
              <a:rPr lang="en-US" dirty="0"/>
              <a:t>Mixed White/Black Box Testing For a Legacy Code</a:t>
            </a:r>
          </a:p>
        </p:txBody>
      </p:sp>
    </p:spTree>
    <p:custDataLst>
      <p:tags r:id="rId1"/>
    </p:custDataLst>
    <p:extLst>
      <p:ext uri="{BB962C8B-B14F-4D97-AF65-F5344CB8AC3E}">
        <p14:creationId xmlns:p14="http://schemas.microsoft.com/office/powerpoint/2010/main" val="551711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2.02917E-6 -3.7037E-6 L -0.06382 0.3169 " pathEditMode="relative" rAng="0" ptsTypes="AA">
                                      <p:cBhvr>
                                        <p:cTn id="6" dur="2000" fill="hold"/>
                                        <p:tgtEl>
                                          <p:spTgt spid="66"/>
                                        </p:tgtEl>
                                        <p:attrNameLst>
                                          <p:attrName>ppt_x</p:attrName>
                                          <p:attrName>ppt_y</p:attrName>
                                        </p:attrNameLst>
                                      </p:cBhvr>
                                      <p:rCtr x="-3191" y="15833"/>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1" nodeType="clickEffect">
                                  <p:stCondLst>
                                    <p:cond delay="0"/>
                                  </p:stCondLst>
                                  <p:childTnLst>
                                    <p:set>
                                      <p:cBhvr>
                                        <p:cTn id="22" dur="1" fill="hold">
                                          <p:stCondLst>
                                            <p:cond delay="0"/>
                                          </p:stCondLst>
                                        </p:cTn>
                                        <p:tgtEl>
                                          <p:spTgt spid="8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0" presetClass="path" presetSubtype="0" accel="50000" decel="50000" fill="hold" grpId="0" nodeType="clickEffect">
                                  <p:stCondLst>
                                    <p:cond delay="0"/>
                                  </p:stCondLst>
                                  <p:childTnLst>
                                    <p:animMotion origin="layout" path="M 0.00221 -0.00741 L 0.11265 0.41944 " pathEditMode="relative" ptsTypes="AA">
                                      <p:cBhvr>
                                        <p:cTn id="26" dur="2000" fill="hold"/>
                                        <p:tgtEl>
                                          <p:spTgt spid="85"/>
                                        </p:tgtEl>
                                        <p:attrNameLst>
                                          <p:attrName>ppt_x</p:attrName>
                                          <p:attrName>ppt_y</p:attrName>
                                        </p:attrNameLst>
                                      </p:cBhvr>
                                    </p:animMotion>
                                  </p:childTnLst>
                                </p:cTn>
                              </p:par>
                            </p:childTnLst>
                          </p:cTn>
                        </p:par>
                      </p:childTnLst>
                    </p:cTn>
                  </p:par>
                  <p:par>
                    <p:cTn id="27" fill="hold">
                      <p:stCondLst>
                        <p:cond delay="indefinite"/>
                      </p:stCondLst>
                      <p:childTnLst>
                        <p:par>
                          <p:cTn id="28" fill="hold">
                            <p:stCondLst>
                              <p:cond delay="0"/>
                            </p:stCondLst>
                            <p:childTnLst>
                              <p:par>
                                <p:cTn id="29" presetID="0" presetClass="path" presetSubtype="0" accel="50000" decel="50000" fill="hold" grpId="1" nodeType="clickEffect">
                                  <p:stCondLst>
                                    <p:cond delay="0"/>
                                  </p:stCondLst>
                                  <p:childTnLst>
                                    <p:animMotion origin="layout" path="M 0 0 L 0 0.13009 " pathEditMode="relative" ptsTypes="AA">
                                      <p:cBhvr>
                                        <p:cTn id="30" dur="2000" fill="hold"/>
                                        <p:tgtEl>
                                          <p:spTgt spid="72"/>
                                        </p:tgtEl>
                                        <p:attrNameLst>
                                          <p:attrName>ppt_x</p:attrName>
                                          <p:attrName>ppt_y</p:attrName>
                                        </p:attrNameLst>
                                      </p:cBhvr>
                                    </p:animMotion>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9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9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 grpId="0" animBg="1"/>
      <p:bldP spid="72" grpId="0" animBg="1"/>
      <p:bldP spid="72" grpId="1" animBg="1"/>
      <p:bldP spid="73" grpId="0" animBg="1"/>
      <p:bldP spid="85" grpId="0" animBg="1"/>
      <p:bldP spid="85" grpId="1"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itle 1"/>
          <p:cNvSpPr>
            <a:spLocks noGrp="1"/>
          </p:cNvSpPr>
          <p:nvPr>
            <p:ph type="title"/>
          </p:nvPr>
        </p:nvSpPr>
        <p:spPr>
          <a:xfrm>
            <a:off x="804462" y="233314"/>
            <a:ext cx="8227457" cy="510904"/>
          </a:xfrm>
        </p:spPr>
        <p:txBody>
          <a:bodyPr/>
          <a:lstStyle/>
          <a:p>
            <a:r>
              <a:rPr lang="en-US" dirty="0"/>
              <a:t>How to build your test suite?</a:t>
            </a:r>
          </a:p>
        </p:txBody>
      </p:sp>
      <p:sp>
        <p:nvSpPr>
          <p:cNvPr id="3" name="Content Placeholder 2">
            <a:extLst>
              <a:ext uri="{FF2B5EF4-FFF2-40B4-BE49-F238E27FC236}">
                <a16:creationId xmlns:a16="http://schemas.microsoft.com/office/drawing/2014/main" id="{33CEB475-6103-499A-277A-222D42710F9B}"/>
              </a:ext>
            </a:extLst>
          </p:cNvPr>
          <p:cNvSpPr>
            <a:spLocks noGrp="1"/>
          </p:cNvSpPr>
          <p:nvPr>
            <p:ph idx="1"/>
          </p:nvPr>
        </p:nvSpPr>
        <p:spPr>
          <a:xfrm>
            <a:off x="710317" y="1405111"/>
            <a:ext cx="11369809" cy="4047778"/>
          </a:xfrm>
        </p:spPr>
        <p:txBody>
          <a:bodyPr/>
          <a:lstStyle/>
          <a:p>
            <a:r>
              <a:rPr lang="en-US" dirty="0"/>
              <a:t>A mix of different granularities works well</a:t>
            </a:r>
          </a:p>
          <a:p>
            <a:pPr lvl="1"/>
            <a:r>
              <a:rPr lang="en-US" dirty="0"/>
              <a:t>Unit tests for isolating component or sub-component level faults </a:t>
            </a:r>
          </a:p>
          <a:p>
            <a:pPr lvl="1"/>
            <a:r>
              <a:rPr lang="en-US" dirty="0"/>
              <a:t>Integration tests with simple to complex configuration and system level</a:t>
            </a:r>
          </a:p>
          <a:p>
            <a:pPr lvl="1"/>
            <a:r>
              <a:rPr lang="en-US" dirty="0"/>
              <a:t>Restart tests</a:t>
            </a:r>
          </a:p>
          <a:p>
            <a:r>
              <a:rPr lang="en-US" dirty="0"/>
              <a:t> Rules of thumb</a:t>
            </a:r>
          </a:p>
          <a:p>
            <a:pPr lvl="1"/>
            <a:r>
              <a:rPr lang="en-US" dirty="0"/>
              <a:t>Simple </a:t>
            </a:r>
          </a:p>
          <a:p>
            <a:pPr lvl="1"/>
            <a:r>
              <a:rPr lang="en-US" dirty="0"/>
              <a:t>Enable quick pin-pointing </a:t>
            </a:r>
          </a:p>
          <a:p>
            <a:pPr marL="346075" lvl="1" indent="0">
              <a:buNone/>
            </a:pPr>
            <a:endParaRPr lang="en-US" dirty="0"/>
          </a:p>
          <a:p>
            <a:pPr marL="346075" lvl="1" indent="0">
              <a:buNone/>
            </a:pPr>
            <a:r>
              <a:rPr lang="en-US" dirty="0"/>
              <a:t>Useful resources </a:t>
            </a:r>
            <a:r>
              <a:rPr lang="en-US" dirty="0">
                <a:hlinkClick r:id="rId3"/>
              </a:rPr>
              <a:t>https://bssw.io/items?topic=testing</a:t>
            </a:r>
            <a:endParaRPr lang="en-US" dirty="0"/>
          </a:p>
        </p:txBody>
      </p:sp>
    </p:spTree>
    <p:extLst>
      <p:ext uri="{BB962C8B-B14F-4D97-AF65-F5344CB8AC3E}">
        <p14:creationId xmlns:p14="http://schemas.microsoft.com/office/powerpoint/2010/main" val="338891801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5031832-2156-504F-B8AF-48ABE34B424D}"/>
              </a:ext>
            </a:extLst>
          </p:cNvPr>
          <p:cNvSpPr>
            <a:spLocks noGrp="1"/>
          </p:cNvSpPr>
          <p:nvPr>
            <p:ph idx="1"/>
          </p:nvPr>
        </p:nvSpPr>
        <p:spPr>
          <a:xfrm>
            <a:off x="609443" y="1385204"/>
            <a:ext cx="6470978" cy="4422776"/>
          </a:xfrm>
        </p:spPr>
        <p:txBody>
          <a:bodyPr/>
          <a:lstStyle/>
          <a:p>
            <a:r>
              <a:rPr lang="en-US" sz="2200" dirty="0"/>
              <a:t>Expose parts of the code that aren’t being tested</a:t>
            </a:r>
          </a:p>
          <a:p>
            <a:pPr lvl="1"/>
            <a:r>
              <a:rPr lang="en-US" sz="1900" dirty="0" err="1"/>
              <a:t>gcov</a:t>
            </a:r>
            <a:r>
              <a:rPr lang="en-US" sz="1900" dirty="0"/>
              <a:t> - standard utility with the GNU compiler collection suite (we will use it in the next few slides)</a:t>
            </a:r>
          </a:p>
          <a:p>
            <a:pPr lvl="1"/>
            <a:r>
              <a:rPr lang="en-US" sz="1900" dirty="0"/>
              <a:t>Compile/link with –coverage &amp; turn off optimization</a:t>
            </a:r>
          </a:p>
          <a:p>
            <a:pPr lvl="1"/>
            <a:r>
              <a:rPr lang="en-US" sz="1900" dirty="0"/>
              <a:t>Counts the number of times each statement is executed</a:t>
            </a:r>
          </a:p>
          <a:p>
            <a:pPr lvl="1"/>
            <a:r>
              <a:rPr lang="en-US" sz="1900" dirty="0"/>
              <a:t>Necessary for testing, but not sufficient</a:t>
            </a:r>
          </a:p>
          <a:p>
            <a:r>
              <a:rPr lang="en-US" sz="2200" dirty="0" err="1"/>
              <a:t>gcov</a:t>
            </a:r>
            <a:r>
              <a:rPr lang="en-US" sz="2200" dirty="0"/>
              <a:t> also works for C and Fortran</a:t>
            </a:r>
          </a:p>
          <a:p>
            <a:pPr lvl="1"/>
            <a:r>
              <a:rPr lang="en-US" sz="1900" dirty="0"/>
              <a:t>Other tools exist for other languages</a:t>
            </a:r>
          </a:p>
          <a:p>
            <a:pPr lvl="1"/>
            <a:r>
              <a:rPr lang="en-US" sz="1900" dirty="0" err="1"/>
              <a:t>JCov</a:t>
            </a:r>
            <a:r>
              <a:rPr lang="en-US" sz="1900" dirty="0"/>
              <a:t> for Java</a:t>
            </a:r>
          </a:p>
          <a:p>
            <a:pPr lvl="1"/>
            <a:r>
              <a:rPr lang="en-US" sz="1900" dirty="0" err="1"/>
              <a:t>Coverage.py</a:t>
            </a:r>
            <a:r>
              <a:rPr lang="en-US" sz="1900" dirty="0"/>
              <a:t> for python</a:t>
            </a:r>
          </a:p>
          <a:p>
            <a:pPr lvl="1"/>
            <a:r>
              <a:rPr lang="en-US" sz="1900" dirty="0" err="1"/>
              <a:t>Devel</a:t>
            </a:r>
            <a:r>
              <a:rPr lang="en-US" sz="1900" dirty="0"/>
              <a:t>::Cover for </a:t>
            </a:r>
            <a:r>
              <a:rPr lang="en-US" sz="1900" dirty="0" err="1"/>
              <a:t>perl</a:t>
            </a:r>
            <a:endParaRPr lang="en-US" sz="1900" dirty="0"/>
          </a:p>
          <a:p>
            <a:pPr lvl="1"/>
            <a:r>
              <a:rPr lang="en-US" sz="1900" dirty="0"/>
              <a:t>profile for MATLAB</a:t>
            </a:r>
          </a:p>
          <a:p>
            <a:endParaRPr lang="en-US" sz="2000" dirty="0"/>
          </a:p>
        </p:txBody>
      </p:sp>
      <p:sp>
        <p:nvSpPr>
          <p:cNvPr id="4" name="Text Placeholder 3">
            <a:extLst>
              <a:ext uri="{FF2B5EF4-FFF2-40B4-BE49-F238E27FC236}">
                <a16:creationId xmlns:a16="http://schemas.microsoft.com/office/drawing/2014/main" id="{F62A6E05-B1BD-534E-884C-E62949A07353}"/>
              </a:ext>
            </a:extLst>
          </p:cNvPr>
          <p:cNvSpPr>
            <a:spLocks noGrp="1"/>
          </p:cNvSpPr>
          <p:nvPr>
            <p:ph type="body" sz="quarter" idx="12"/>
          </p:nvPr>
        </p:nvSpPr>
        <p:spPr>
          <a:xfrm>
            <a:off x="609442" y="853958"/>
            <a:ext cx="11160961" cy="499715"/>
          </a:xfrm>
        </p:spPr>
        <p:txBody>
          <a:bodyPr/>
          <a:lstStyle/>
          <a:p>
            <a:r>
              <a:rPr lang="en-US" dirty="0"/>
              <a:t>Code coverage tools</a:t>
            </a:r>
          </a:p>
          <a:p>
            <a:endParaRPr lang="en-US" dirty="0"/>
          </a:p>
        </p:txBody>
      </p:sp>
      <p:sp>
        <p:nvSpPr>
          <p:cNvPr id="2" name="Title 1">
            <a:extLst>
              <a:ext uri="{FF2B5EF4-FFF2-40B4-BE49-F238E27FC236}">
                <a16:creationId xmlns:a16="http://schemas.microsoft.com/office/drawing/2014/main" id="{75E86857-8815-FB42-AB5A-F79919C28FB0}"/>
              </a:ext>
            </a:extLst>
          </p:cNvPr>
          <p:cNvSpPr>
            <a:spLocks noGrp="1"/>
          </p:cNvSpPr>
          <p:nvPr>
            <p:ph type="title"/>
          </p:nvPr>
        </p:nvSpPr>
        <p:spPr/>
        <p:txBody>
          <a:bodyPr/>
          <a:lstStyle/>
          <a:p>
            <a:r>
              <a:rPr lang="en-US" dirty="0"/>
              <a:t>How do we determine what tests are needed?</a:t>
            </a:r>
          </a:p>
        </p:txBody>
      </p:sp>
      <p:sp>
        <p:nvSpPr>
          <p:cNvPr id="7" name="Content Placeholder 2">
            <a:extLst>
              <a:ext uri="{FF2B5EF4-FFF2-40B4-BE49-F238E27FC236}">
                <a16:creationId xmlns:a16="http://schemas.microsoft.com/office/drawing/2014/main" id="{B0AC3198-6740-CB42-9C0C-C51FE1D7A69F}"/>
              </a:ext>
            </a:extLst>
          </p:cNvPr>
          <p:cNvSpPr txBox="1">
            <a:spLocks/>
          </p:cNvSpPr>
          <p:nvPr/>
        </p:nvSpPr>
        <p:spPr bwMode="auto">
          <a:xfrm>
            <a:off x="7103631" y="1413172"/>
            <a:ext cx="4527211" cy="393067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fontScale="92500" lnSpcReduction="10000"/>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baseline="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err="1"/>
              <a:t>Lcov</a:t>
            </a:r>
            <a:r>
              <a:rPr lang="en-US" dirty="0"/>
              <a:t> </a:t>
            </a:r>
          </a:p>
          <a:p>
            <a:pPr lvl="1"/>
            <a:r>
              <a:rPr lang="en-US" dirty="0"/>
              <a:t>a graphical front-end for </a:t>
            </a:r>
            <a:r>
              <a:rPr lang="en-US" dirty="0" err="1"/>
              <a:t>gcov</a:t>
            </a:r>
            <a:endParaRPr lang="en-US" dirty="0"/>
          </a:p>
          <a:p>
            <a:pPr lvl="1"/>
            <a:r>
              <a:rPr lang="en-US" dirty="0"/>
              <a:t>available at </a:t>
            </a:r>
            <a:r>
              <a:rPr lang="en-US" dirty="0">
                <a:hlinkClick r:id="rId3"/>
              </a:rPr>
              <a:t>https://github.com/linux-test-project/lcov</a:t>
            </a:r>
            <a:endParaRPr lang="en-US" dirty="0"/>
          </a:p>
          <a:p>
            <a:pPr lvl="1"/>
            <a:r>
              <a:rPr lang="en-US" dirty="0" err="1"/>
              <a:t>Codecov.io</a:t>
            </a:r>
            <a:r>
              <a:rPr lang="en-US" dirty="0"/>
              <a:t> in CI module </a:t>
            </a:r>
          </a:p>
          <a:p>
            <a:r>
              <a:rPr lang="en-US" dirty="0"/>
              <a:t>Hosted servers (e.g., coveralls, </a:t>
            </a:r>
            <a:r>
              <a:rPr lang="en-US" dirty="0" err="1"/>
              <a:t>codecov</a:t>
            </a:r>
            <a:r>
              <a:rPr lang="en-US" dirty="0"/>
              <a:t>)</a:t>
            </a:r>
          </a:p>
          <a:p>
            <a:r>
              <a:rPr lang="en-US" dirty="0"/>
              <a:t>graphical visualization of results</a:t>
            </a:r>
          </a:p>
          <a:p>
            <a:r>
              <a:rPr lang="en-US" dirty="0"/>
              <a:t>push results to server through continuous integration server</a:t>
            </a:r>
          </a:p>
          <a:p>
            <a:endParaRPr lang="en-US" dirty="0"/>
          </a:p>
          <a:p>
            <a:endParaRPr lang="en-US" dirty="0"/>
          </a:p>
          <a:p>
            <a:endParaRPr lang="en-US" dirty="0"/>
          </a:p>
        </p:txBody>
      </p:sp>
    </p:spTree>
    <p:extLst>
      <p:ext uri="{BB962C8B-B14F-4D97-AF65-F5344CB8AC3E}">
        <p14:creationId xmlns:p14="http://schemas.microsoft.com/office/powerpoint/2010/main" val="9608311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E5AE6-BAC5-4D3D-B274-228B336C1693}"/>
              </a:ext>
            </a:extLst>
          </p:cNvPr>
          <p:cNvSpPr>
            <a:spLocks noGrp="1"/>
          </p:cNvSpPr>
          <p:nvPr>
            <p:ph type="title"/>
          </p:nvPr>
        </p:nvSpPr>
        <p:spPr/>
        <p:txBody>
          <a:bodyPr/>
          <a:lstStyle/>
          <a:p>
            <a:r>
              <a:rPr lang="en-US" dirty="0"/>
              <a:t>Good Rules of Thumb</a:t>
            </a:r>
            <a:endParaRPr lang="en-US" u="sng" dirty="0"/>
          </a:p>
        </p:txBody>
      </p:sp>
      <p:sp>
        <p:nvSpPr>
          <p:cNvPr id="3" name="Content Placeholder 2">
            <a:extLst>
              <a:ext uri="{FF2B5EF4-FFF2-40B4-BE49-F238E27FC236}">
                <a16:creationId xmlns:a16="http://schemas.microsoft.com/office/drawing/2014/main" id="{7E3F8F1F-5081-4F6E-81DA-DC14088609D1}"/>
              </a:ext>
            </a:extLst>
          </p:cNvPr>
          <p:cNvSpPr>
            <a:spLocks noGrp="1"/>
          </p:cNvSpPr>
          <p:nvPr>
            <p:ph sz="half" idx="2"/>
          </p:nvPr>
        </p:nvSpPr>
        <p:spPr>
          <a:xfrm>
            <a:off x="991268" y="675860"/>
            <a:ext cx="9733722" cy="6016770"/>
          </a:xfrm>
          <a:ln>
            <a:noFill/>
          </a:ln>
        </p:spPr>
        <p:txBody>
          <a:bodyPr>
            <a:normAutofit/>
          </a:bodyPr>
          <a:lstStyle/>
          <a:p>
            <a:pPr marL="0" indent="0">
              <a:buNone/>
            </a:pPr>
            <a:endParaRPr lang="en-US" sz="2000" b="1" dirty="0">
              <a:solidFill>
                <a:schemeClr val="tx2"/>
              </a:solidFill>
            </a:endParaRPr>
          </a:p>
          <a:p>
            <a:r>
              <a:rPr lang="en-US" dirty="0"/>
              <a:t>Test your tests!</a:t>
            </a:r>
          </a:p>
          <a:p>
            <a:pPr lvl="1">
              <a:spcBef>
                <a:spcPts val="200"/>
              </a:spcBef>
            </a:pPr>
            <a:r>
              <a:rPr lang="en-US" dirty="0"/>
              <a:t>Make sure tests fail when they’re supposed to!</a:t>
            </a:r>
            <a:endParaRPr lang="en-US" sz="2000" b="1" dirty="0">
              <a:solidFill>
                <a:schemeClr val="tx2"/>
              </a:solidFill>
            </a:endParaRPr>
          </a:p>
          <a:p>
            <a:r>
              <a:rPr lang="en-US" sz="2000" dirty="0"/>
              <a:t>Add “regression tests”</a:t>
            </a:r>
          </a:p>
          <a:p>
            <a:pPr lvl="1">
              <a:spcBef>
                <a:spcPts val="200"/>
              </a:spcBef>
            </a:pPr>
            <a:r>
              <a:rPr lang="en-US" sz="1800" dirty="0"/>
              <a:t>Ensure that bugs aren’t creeping in</a:t>
            </a:r>
            <a:endParaRPr lang="en-US" dirty="0"/>
          </a:p>
          <a:p>
            <a:r>
              <a:rPr lang="en-US" dirty="0"/>
              <a:t>Test regularly</a:t>
            </a:r>
          </a:p>
          <a:p>
            <a:pPr lvl="1"/>
            <a:r>
              <a:rPr lang="en-US" dirty="0"/>
              <a:t>Critical when teams are adding code regularly</a:t>
            </a:r>
          </a:p>
          <a:p>
            <a:pPr lvl="1">
              <a:spcBef>
                <a:spcPts val="200"/>
              </a:spcBef>
            </a:pPr>
            <a:r>
              <a:rPr lang="en-US" dirty="0"/>
              <a:t>To identify and document where changes to the underlying platform change code behavior/results</a:t>
            </a:r>
          </a:p>
          <a:p>
            <a:pPr marL="346075" lvl="1" indent="0">
              <a:spcBef>
                <a:spcPts val="200"/>
              </a:spcBef>
              <a:buNone/>
            </a:pPr>
            <a:endParaRPr lang="en-US" dirty="0"/>
          </a:p>
          <a:p>
            <a:pPr>
              <a:spcBef>
                <a:spcPts val="200"/>
              </a:spcBef>
            </a:pPr>
            <a:r>
              <a:rPr lang="en-US" dirty="0"/>
              <a:t>Automate regular testing</a:t>
            </a:r>
          </a:p>
          <a:p>
            <a:pPr lvl="1">
              <a:spcBef>
                <a:spcPts val="200"/>
              </a:spcBef>
            </a:pPr>
            <a:r>
              <a:rPr lang="en-US" dirty="0"/>
              <a:t>Inculcate the discipline of monitoring the outcome of regular testing</a:t>
            </a:r>
          </a:p>
          <a:p>
            <a:r>
              <a:rPr lang="en-US" dirty="0"/>
              <a:t>Exercise third-party dependencies</a:t>
            </a:r>
          </a:p>
          <a:p>
            <a:pPr lvl="1">
              <a:spcBef>
                <a:spcPts val="200"/>
              </a:spcBef>
            </a:pPr>
            <a:endParaRPr lang="en-US" dirty="0"/>
          </a:p>
          <a:p>
            <a:pPr>
              <a:spcBef>
                <a:spcPts val="200"/>
              </a:spcBef>
            </a:pPr>
            <a:r>
              <a:rPr lang="en-US" dirty="0"/>
              <a:t>Physics/math-based strategies</a:t>
            </a:r>
          </a:p>
          <a:p>
            <a:pPr lvl="1">
              <a:spcBef>
                <a:spcPts val="200"/>
              </a:spcBef>
            </a:pPr>
            <a:r>
              <a:rPr lang="en-US" dirty="0"/>
              <a:t>Conserved quantities, symmetries, synthetic operators</a:t>
            </a:r>
          </a:p>
          <a:p>
            <a:pPr lvl="1">
              <a:spcBef>
                <a:spcPts val="200"/>
              </a:spcBef>
            </a:pPr>
            <a:r>
              <a:rPr lang="en-US" dirty="0"/>
              <a:t>Eliminate complete dependence on bitwise reproducibility</a:t>
            </a:r>
          </a:p>
          <a:p>
            <a:pPr>
              <a:spcBef>
                <a:spcPts val="200"/>
              </a:spcBef>
            </a:pPr>
            <a:endParaRPr lang="en-US" dirty="0"/>
          </a:p>
          <a:p>
            <a:pPr lvl="1">
              <a:spcBef>
                <a:spcPts val="200"/>
              </a:spcBef>
            </a:pPr>
            <a:endParaRPr lang="en-US" sz="800" dirty="0"/>
          </a:p>
          <a:p>
            <a:pPr lvl="1">
              <a:spcBef>
                <a:spcPts val="200"/>
              </a:spcBef>
            </a:pPr>
            <a:endParaRPr lang="en-US" sz="800" dirty="0"/>
          </a:p>
        </p:txBody>
      </p:sp>
    </p:spTree>
    <p:extLst>
      <p:ext uri="{BB962C8B-B14F-4D97-AF65-F5344CB8AC3E}">
        <p14:creationId xmlns:p14="http://schemas.microsoft.com/office/powerpoint/2010/main" val="21832744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1DC67A-46AB-49E1-3442-CB0F724F4BED}"/>
              </a:ext>
            </a:extLst>
          </p:cNvPr>
          <p:cNvSpPr>
            <a:spLocks noGrp="1"/>
          </p:cNvSpPr>
          <p:nvPr>
            <p:ph type="title"/>
          </p:nvPr>
        </p:nvSpPr>
        <p:spPr/>
        <p:txBody>
          <a:bodyPr/>
          <a:lstStyle/>
          <a:p>
            <a:r>
              <a:rPr lang="en-US" dirty="0"/>
              <a:t>What is Testing</a:t>
            </a:r>
          </a:p>
        </p:txBody>
      </p:sp>
      <p:sp>
        <p:nvSpPr>
          <p:cNvPr id="4" name="Rectangle 3">
            <a:extLst>
              <a:ext uri="{FF2B5EF4-FFF2-40B4-BE49-F238E27FC236}">
                <a16:creationId xmlns:a16="http://schemas.microsoft.com/office/drawing/2014/main" id="{1224A926-6461-934B-0CE7-C6AAEB21B0DD}"/>
              </a:ext>
            </a:extLst>
          </p:cNvPr>
          <p:cNvSpPr/>
          <p:nvPr/>
        </p:nvSpPr>
        <p:spPr>
          <a:xfrm>
            <a:off x="692727" y="1990898"/>
            <a:ext cx="9157855" cy="2078181"/>
          </a:xfrm>
          <a:prstGeom prst="rect">
            <a:avLst/>
          </a:prstGeom>
          <a:solidFill>
            <a:schemeClr val="tx2">
              <a:lumMod val="7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marL="342900" indent="-342900">
              <a:lnSpc>
                <a:spcPct val="90000"/>
              </a:lnSpc>
              <a:buFont typeface="Arial" panose="020B0604020202020204" pitchFamily="34" charset="0"/>
              <a:buChar char="•"/>
            </a:pPr>
            <a:r>
              <a:rPr lang="en-US" sz="2000" dirty="0">
                <a:solidFill>
                  <a:schemeClr val="bg1"/>
                </a:solidFill>
              </a:rPr>
              <a:t>When you compile it, you are testing for defects in syntax</a:t>
            </a:r>
          </a:p>
          <a:p>
            <a:pPr marL="342900" indent="-342900">
              <a:lnSpc>
                <a:spcPct val="90000"/>
              </a:lnSpc>
              <a:buFont typeface="Arial" panose="020B0604020202020204" pitchFamily="34" charset="0"/>
              <a:buChar char="•"/>
            </a:pPr>
            <a:r>
              <a:rPr lang="en-US" sz="2000" dirty="0">
                <a:solidFill>
                  <a:schemeClr val="bg1"/>
                </a:solidFill>
              </a:rPr>
              <a:t>When you run it for the first time you are testing for correctness</a:t>
            </a:r>
          </a:p>
          <a:p>
            <a:pPr marL="342900" indent="-342900">
              <a:lnSpc>
                <a:spcPct val="90000"/>
              </a:lnSpc>
              <a:buFont typeface="Arial" panose="020B0604020202020204" pitchFamily="34" charset="0"/>
              <a:buChar char="•"/>
            </a:pPr>
            <a:r>
              <a:rPr lang="en-US" sz="2000" dirty="0">
                <a:solidFill>
                  <a:schemeClr val="bg1"/>
                </a:solidFill>
              </a:rPr>
              <a:t>When you add any code and run it again, you are testing it again</a:t>
            </a:r>
          </a:p>
          <a:p>
            <a:pPr marL="342900" indent="-342900">
              <a:lnSpc>
                <a:spcPct val="90000"/>
              </a:lnSpc>
              <a:buFont typeface="Arial" panose="020B0604020202020204" pitchFamily="34" charset="0"/>
              <a:buChar char="•"/>
            </a:pPr>
            <a:r>
              <a:rPr lang="en-US" sz="2000" dirty="0">
                <a:solidFill>
                  <a:schemeClr val="bg1"/>
                </a:solidFill>
              </a:rPr>
              <a:t>When you break down your development into smaller chunks you test each chunk, then you combine the chunks, and you test again.</a:t>
            </a:r>
          </a:p>
        </p:txBody>
      </p:sp>
      <p:sp>
        <p:nvSpPr>
          <p:cNvPr id="5" name="Rectangle 4">
            <a:extLst>
              <a:ext uri="{FF2B5EF4-FFF2-40B4-BE49-F238E27FC236}">
                <a16:creationId xmlns:a16="http://schemas.microsoft.com/office/drawing/2014/main" id="{65847FFB-77D9-8202-5719-F46F37C5FAE6}"/>
              </a:ext>
            </a:extLst>
          </p:cNvPr>
          <p:cNvSpPr/>
          <p:nvPr/>
        </p:nvSpPr>
        <p:spPr>
          <a:xfrm>
            <a:off x="692727" y="1076498"/>
            <a:ext cx="9157855" cy="738448"/>
          </a:xfrm>
          <a:prstGeom prst="rect">
            <a:avLst/>
          </a:prstGeom>
          <a:solidFill>
            <a:schemeClr val="tx2">
              <a:lumMod val="7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400" dirty="0">
              <a:solidFill>
                <a:schemeClr val="bg1"/>
              </a:solidFill>
            </a:endParaRPr>
          </a:p>
          <a:p>
            <a:pPr algn="ctr">
              <a:lnSpc>
                <a:spcPct val="90000"/>
              </a:lnSpc>
            </a:pPr>
            <a:r>
              <a:rPr lang="en-US" sz="2400" dirty="0">
                <a:solidFill>
                  <a:schemeClr val="bg1"/>
                </a:solidFill>
              </a:rPr>
              <a:t>Whenever you write a code you are doing it </a:t>
            </a:r>
          </a:p>
          <a:p>
            <a:pPr marL="342900" indent="-342900">
              <a:lnSpc>
                <a:spcPct val="90000"/>
              </a:lnSpc>
              <a:buFont typeface="Arial" panose="020B0604020202020204" pitchFamily="34" charset="0"/>
              <a:buChar char="•"/>
            </a:pPr>
            <a:endParaRPr lang="en-US" sz="2000" dirty="0">
              <a:solidFill>
                <a:schemeClr val="bg1"/>
              </a:solidFill>
            </a:endParaRPr>
          </a:p>
        </p:txBody>
      </p:sp>
      <p:sp>
        <p:nvSpPr>
          <p:cNvPr id="6" name="Rectangle 5">
            <a:extLst>
              <a:ext uri="{FF2B5EF4-FFF2-40B4-BE49-F238E27FC236}">
                <a16:creationId xmlns:a16="http://schemas.microsoft.com/office/drawing/2014/main" id="{41355D4C-4465-D7E1-167C-9AC8A9668648}"/>
              </a:ext>
            </a:extLst>
          </p:cNvPr>
          <p:cNvSpPr/>
          <p:nvPr/>
        </p:nvSpPr>
        <p:spPr>
          <a:xfrm>
            <a:off x="692727" y="4245031"/>
            <a:ext cx="9157855" cy="738448"/>
          </a:xfrm>
          <a:prstGeom prst="rect">
            <a:avLst/>
          </a:prstGeom>
          <a:solidFill>
            <a:schemeClr val="tx2">
              <a:lumMod val="7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400" dirty="0">
              <a:solidFill>
                <a:schemeClr val="bg1"/>
              </a:solidFill>
            </a:endParaRPr>
          </a:p>
          <a:p>
            <a:pPr algn="ctr">
              <a:lnSpc>
                <a:spcPct val="90000"/>
              </a:lnSpc>
            </a:pPr>
            <a:r>
              <a:rPr lang="en-US" sz="2400" dirty="0">
                <a:solidFill>
                  <a:schemeClr val="bg1"/>
                </a:solidFill>
              </a:rPr>
              <a:t>Testing is an integral part of code development</a:t>
            </a:r>
          </a:p>
          <a:p>
            <a:pPr marL="342900" indent="-342900">
              <a:lnSpc>
                <a:spcPct val="90000"/>
              </a:lnSpc>
              <a:buFont typeface="Arial" panose="020B0604020202020204" pitchFamily="34" charset="0"/>
              <a:buChar char="•"/>
            </a:pPr>
            <a:endParaRPr lang="en-US" sz="2000" dirty="0">
              <a:solidFill>
                <a:schemeClr val="bg1"/>
              </a:solidFill>
            </a:endParaRPr>
          </a:p>
        </p:txBody>
      </p:sp>
      <p:sp>
        <p:nvSpPr>
          <p:cNvPr id="7" name="Rectangle 6">
            <a:extLst>
              <a:ext uri="{FF2B5EF4-FFF2-40B4-BE49-F238E27FC236}">
                <a16:creationId xmlns:a16="http://schemas.microsoft.com/office/drawing/2014/main" id="{6A96B5CB-C4A1-82FF-1079-853230E1CA6C}"/>
              </a:ext>
            </a:extLst>
          </p:cNvPr>
          <p:cNvSpPr/>
          <p:nvPr/>
        </p:nvSpPr>
        <p:spPr>
          <a:xfrm>
            <a:off x="692727" y="5264727"/>
            <a:ext cx="6788728" cy="516775"/>
          </a:xfrm>
          <a:prstGeom prst="rect">
            <a:avLst/>
          </a:prstGeom>
          <a:solidFill>
            <a:schemeClr val="tx2">
              <a:lumMod val="20000"/>
              <a:lumOff val="80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ysClr val="windowText" lastClr="000000"/>
                </a:solidFill>
              </a:rPr>
              <a:t>So, what is the whole fuss about testing?</a:t>
            </a:r>
          </a:p>
        </p:txBody>
      </p:sp>
    </p:spTree>
    <p:extLst>
      <p:ext uri="{BB962C8B-B14F-4D97-AF65-F5344CB8AC3E}">
        <p14:creationId xmlns:p14="http://schemas.microsoft.com/office/powerpoint/2010/main" val="306804728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174BE-4E72-FE40-8782-11FDA9237EFF}"/>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93356FF5-E6BE-B54D-B0C3-DA1A1ADD65B2}"/>
              </a:ext>
            </a:extLst>
          </p:cNvPr>
          <p:cNvSpPr>
            <a:spLocks noGrp="1"/>
          </p:cNvSpPr>
          <p:nvPr>
            <p:ph idx="1"/>
          </p:nvPr>
        </p:nvSpPr>
        <p:spPr>
          <a:xfrm>
            <a:off x="365760" y="1056877"/>
            <a:ext cx="11369809" cy="5088742"/>
          </a:xfrm>
        </p:spPr>
        <p:txBody>
          <a:bodyPr/>
          <a:lstStyle/>
          <a:p>
            <a:r>
              <a:rPr lang="en-US" sz="2800" dirty="0"/>
              <a:t>A testing strategy is essential for producing reliable trustworthy software</a:t>
            </a:r>
          </a:p>
          <a:p>
            <a:pPr lvl="1"/>
            <a:r>
              <a:rPr lang="en-US" sz="2400" dirty="0"/>
              <a:t>Invest the time needed to thoroughly test your software at all levels</a:t>
            </a:r>
          </a:p>
          <a:p>
            <a:pPr lvl="1"/>
            <a:r>
              <a:rPr lang="en-US" sz="2400" dirty="0"/>
              <a:t>Use automation whenever possible</a:t>
            </a:r>
          </a:p>
          <a:p>
            <a:r>
              <a:rPr lang="en-US" sz="2800" dirty="0"/>
              <a:t>Different challenges are associated with exploratory, legacy, and composable codes</a:t>
            </a:r>
          </a:p>
          <a:p>
            <a:pPr lvl="1"/>
            <a:r>
              <a:rPr lang="en-US" sz="2400" dirty="0"/>
              <a:t>Adapt your strategy to fit your situation.</a:t>
            </a:r>
          </a:p>
          <a:p>
            <a:pPr lvl="1"/>
            <a:r>
              <a:rPr lang="en-US" sz="2400" dirty="0"/>
              <a:t>Eventually you will want to be able to verify all components in a code release.</a:t>
            </a:r>
          </a:p>
          <a:p>
            <a:r>
              <a:rPr lang="en-US" sz="2800" dirty="0"/>
              <a:t>Don’t get distracted by all the technologies out there – focus on exercising your code.</a:t>
            </a:r>
          </a:p>
          <a:p>
            <a:pPr lvl="1"/>
            <a:r>
              <a:rPr lang="en-US" sz="2400" dirty="0"/>
              <a:t>Scaffolding projects can help with mechanics.</a:t>
            </a:r>
            <a:endParaRPr lang="en-US" sz="2800" dirty="0"/>
          </a:p>
        </p:txBody>
      </p:sp>
    </p:spTree>
    <p:extLst>
      <p:ext uri="{BB962C8B-B14F-4D97-AF65-F5344CB8AC3E}">
        <p14:creationId xmlns:p14="http://schemas.microsoft.com/office/powerpoint/2010/main" val="109706602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76EEB-43E1-F64D-85B5-5CC6AD754298}"/>
              </a:ext>
            </a:extLst>
          </p:cNvPr>
          <p:cNvSpPr>
            <a:spLocks noGrp="1"/>
          </p:cNvSpPr>
          <p:nvPr>
            <p:ph type="title"/>
          </p:nvPr>
        </p:nvSpPr>
        <p:spPr>
          <a:xfrm>
            <a:off x="365760" y="190005"/>
            <a:ext cx="11372473" cy="914400"/>
          </a:xfrm>
        </p:spPr>
        <p:txBody>
          <a:bodyPr/>
          <a:lstStyle/>
          <a:p>
            <a:r>
              <a:rPr lang="en-US" dirty="0"/>
              <a:t>Resources</a:t>
            </a:r>
          </a:p>
        </p:txBody>
      </p:sp>
      <p:sp>
        <p:nvSpPr>
          <p:cNvPr id="3" name="Content Placeholder 2">
            <a:extLst>
              <a:ext uri="{FF2B5EF4-FFF2-40B4-BE49-F238E27FC236}">
                <a16:creationId xmlns:a16="http://schemas.microsoft.com/office/drawing/2014/main" id="{41764CD8-1A86-7F41-BF28-CD89A699A75F}"/>
              </a:ext>
            </a:extLst>
          </p:cNvPr>
          <p:cNvSpPr>
            <a:spLocks noGrp="1"/>
          </p:cNvSpPr>
          <p:nvPr>
            <p:ph idx="1"/>
          </p:nvPr>
        </p:nvSpPr>
        <p:spPr>
          <a:xfrm>
            <a:off x="365760" y="875489"/>
            <a:ext cx="11369809" cy="5335306"/>
          </a:xfrm>
        </p:spPr>
        <p:txBody>
          <a:bodyPr/>
          <a:lstStyle/>
          <a:p>
            <a:r>
              <a:rPr lang="en-US" sz="2400" dirty="0"/>
              <a:t>Oberkampf, W., &amp; Roy, C. (2010). Verification and Validation in Scientific Computing. Cambridge: Cambridge University Press. doi:</a:t>
            </a:r>
            <a:r>
              <a:rPr lang="en-US" sz="2400" dirty="0">
                <a:hlinkClick r:id="rId3"/>
              </a:rPr>
              <a:t>10.1017/CBO9780511760396</a:t>
            </a:r>
            <a:endParaRPr lang="en-US" sz="2400" dirty="0"/>
          </a:p>
          <a:p>
            <a:r>
              <a:rPr lang="en-US" sz="2400" dirty="0"/>
              <a:t>Michael Feathers. 2004. Working Effectively with Legacy Code. Prentice Hall PTR, USA.</a:t>
            </a:r>
            <a:r>
              <a:rPr lang="en-US" dirty="0"/>
              <a:t> ISBN: </a:t>
            </a:r>
            <a:r>
              <a:rPr lang="en-US" dirty="0">
                <a:hlinkClick r:id="rId4"/>
              </a:rPr>
              <a:t>9780131177055</a:t>
            </a:r>
            <a:endParaRPr lang="en-US" dirty="0"/>
          </a:p>
          <a:p>
            <a:r>
              <a:rPr lang="en-US" dirty="0"/>
              <a:t>A Dubey, K </a:t>
            </a:r>
            <a:r>
              <a:rPr lang="en-US" dirty="0" err="1"/>
              <a:t>Weide</a:t>
            </a:r>
            <a:r>
              <a:rPr lang="en-US" dirty="0"/>
              <a:t>, D Lee, J </a:t>
            </a:r>
            <a:r>
              <a:rPr lang="en-US" dirty="0" err="1"/>
              <a:t>Bachan</a:t>
            </a:r>
            <a:r>
              <a:rPr lang="en-US" dirty="0"/>
              <a:t>, C Daley, S </a:t>
            </a:r>
            <a:r>
              <a:rPr lang="en-US" dirty="0" err="1"/>
              <a:t>Olofin</a:t>
            </a:r>
            <a:r>
              <a:rPr lang="en-US" dirty="0"/>
              <a:t>… - Ongoing Verification of a Multiphysics Community Code. Software: Practice and Experience, 2015 </a:t>
            </a:r>
            <a:r>
              <a:rPr lang="en-US" b="1" dirty="0">
                <a:hlinkClick r:id="rId5"/>
              </a:rPr>
              <a:t>https://doi.org/10.1002/spe.2220</a:t>
            </a:r>
            <a:endParaRPr lang="en-US" dirty="0"/>
          </a:p>
          <a:p>
            <a:pPr marL="0" indent="0">
              <a:buNone/>
            </a:pPr>
            <a:endParaRPr lang="en-US" sz="2400" dirty="0"/>
          </a:p>
        </p:txBody>
      </p:sp>
    </p:spTree>
    <p:extLst>
      <p:ext uri="{BB962C8B-B14F-4D97-AF65-F5344CB8AC3E}">
        <p14:creationId xmlns:p14="http://schemas.microsoft.com/office/powerpoint/2010/main" val="31931196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1DC67A-46AB-49E1-3442-CB0F724F4BED}"/>
              </a:ext>
            </a:extLst>
          </p:cNvPr>
          <p:cNvSpPr>
            <a:spLocks noGrp="1"/>
          </p:cNvSpPr>
          <p:nvPr>
            <p:ph type="title"/>
          </p:nvPr>
        </p:nvSpPr>
        <p:spPr/>
        <p:txBody>
          <a:bodyPr/>
          <a:lstStyle/>
          <a:p>
            <a:r>
              <a:rPr lang="en-US" dirty="0"/>
              <a:t>What is Testing</a:t>
            </a:r>
          </a:p>
        </p:txBody>
      </p:sp>
      <p:sp>
        <p:nvSpPr>
          <p:cNvPr id="4" name="Rectangle 3">
            <a:extLst>
              <a:ext uri="{FF2B5EF4-FFF2-40B4-BE49-F238E27FC236}">
                <a16:creationId xmlns:a16="http://schemas.microsoft.com/office/drawing/2014/main" id="{1224A926-6461-934B-0CE7-C6AAEB21B0DD}"/>
              </a:ext>
            </a:extLst>
          </p:cNvPr>
          <p:cNvSpPr/>
          <p:nvPr/>
        </p:nvSpPr>
        <p:spPr>
          <a:xfrm>
            <a:off x="692727" y="1990898"/>
            <a:ext cx="9157855" cy="2078181"/>
          </a:xfrm>
          <a:prstGeom prst="rect">
            <a:avLst/>
          </a:prstGeom>
          <a:solidFill>
            <a:schemeClr val="tx2">
              <a:lumMod val="7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marL="342900" indent="-342900">
              <a:lnSpc>
                <a:spcPct val="90000"/>
              </a:lnSpc>
              <a:buFont typeface="Arial" panose="020B0604020202020204" pitchFamily="34" charset="0"/>
              <a:buChar char="•"/>
            </a:pPr>
            <a:r>
              <a:rPr lang="en-US" sz="2000" dirty="0">
                <a:solidFill>
                  <a:schemeClr val="bg1"/>
                </a:solidFill>
              </a:rPr>
              <a:t>When you compile it, you are testing for defects in syntax</a:t>
            </a:r>
          </a:p>
          <a:p>
            <a:pPr marL="342900" indent="-342900">
              <a:lnSpc>
                <a:spcPct val="90000"/>
              </a:lnSpc>
              <a:buFont typeface="Arial" panose="020B0604020202020204" pitchFamily="34" charset="0"/>
              <a:buChar char="•"/>
            </a:pPr>
            <a:r>
              <a:rPr lang="en-US" sz="2000" dirty="0">
                <a:solidFill>
                  <a:schemeClr val="bg1"/>
                </a:solidFill>
              </a:rPr>
              <a:t>When you run it for the first time you are testing for correctness</a:t>
            </a:r>
          </a:p>
          <a:p>
            <a:pPr marL="342900" indent="-342900">
              <a:lnSpc>
                <a:spcPct val="90000"/>
              </a:lnSpc>
              <a:buFont typeface="Arial" panose="020B0604020202020204" pitchFamily="34" charset="0"/>
              <a:buChar char="•"/>
            </a:pPr>
            <a:r>
              <a:rPr lang="en-US" sz="2000" dirty="0">
                <a:solidFill>
                  <a:schemeClr val="bg1"/>
                </a:solidFill>
              </a:rPr>
              <a:t>When you add any code and run it again, you are testing it again</a:t>
            </a:r>
          </a:p>
          <a:p>
            <a:pPr marL="342900" indent="-342900">
              <a:lnSpc>
                <a:spcPct val="90000"/>
              </a:lnSpc>
              <a:buFont typeface="Arial" panose="020B0604020202020204" pitchFamily="34" charset="0"/>
              <a:buChar char="•"/>
            </a:pPr>
            <a:r>
              <a:rPr lang="en-US" sz="2000" dirty="0">
                <a:solidFill>
                  <a:schemeClr val="bg1"/>
                </a:solidFill>
              </a:rPr>
              <a:t>When you break down your development into smaller chunks you test each chunk, then you combine the chunks, and you test again.</a:t>
            </a:r>
          </a:p>
        </p:txBody>
      </p:sp>
      <p:sp>
        <p:nvSpPr>
          <p:cNvPr id="5" name="Rectangle 4">
            <a:extLst>
              <a:ext uri="{FF2B5EF4-FFF2-40B4-BE49-F238E27FC236}">
                <a16:creationId xmlns:a16="http://schemas.microsoft.com/office/drawing/2014/main" id="{65847FFB-77D9-8202-5719-F46F37C5FAE6}"/>
              </a:ext>
            </a:extLst>
          </p:cNvPr>
          <p:cNvSpPr/>
          <p:nvPr/>
        </p:nvSpPr>
        <p:spPr>
          <a:xfrm>
            <a:off x="692727" y="1076498"/>
            <a:ext cx="9157855" cy="738448"/>
          </a:xfrm>
          <a:prstGeom prst="rect">
            <a:avLst/>
          </a:prstGeom>
          <a:solidFill>
            <a:schemeClr val="tx2">
              <a:lumMod val="7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400" dirty="0">
              <a:solidFill>
                <a:schemeClr val="bg1"/>
              </a:solidFill>
            </a:endParaRPr>
          </a:p>
          <a:p>
            <a:pPr algn="ctr">
              <a:lnSpc>
                <a:spcPct val="90000"/>
              </a:lnSpc>
            </a:pPr>
            <a:r>
              <a:rPr lang="en-US" sz="2400" dirty="0">
                <a:solidFill>
                  <a:schemeClr val="bg1"/>
                </a:solidFill>
              </a:rPr>
              <a:t>Whenever you write a code you are doing it </a:t>
            </a:r>
          </a:p>
          <a:p>
            <a:pPr marL="342900" indent="-342900">
              <a:lnSpc>
                <a:spcPct val="90000"/>
              </a:lnSpc>
              <a:buFont typeface="Arial" panose="020B0604020202020204" pitchFamily="34" charset="0"/>
              <a:buChar char="•"/>
            </a:pPr>
            <a:endParaRPr lang="en-US" sz="2000" dirty="0">
              <a:solidFill>
                <a:schemeClr val="bg1"/>
              </a:solidFill>
            </a:endParaRPr>
          </a:p>
        </p:txBody>
      </p:sp>
      <p:sp>
        <p:nvSpPr>
          <p:cNvPr id="6" name="Rectangle 5">
            <a:extLst>
              <a:ext uri="{FF2B5EF4-FFF2-40B4-BE49-F238E27FC236}">
                <a16:creationId xmlns:a16="http://schemas.microsoft.com/office/drawing/2014/main" id="{41355D4C-4465-D7E1-167C-9AC8A9668648}"/>
              </a:ext>
            </a:extLst>
          </p:cNvPr>
          <p:cNvSpPr/>
          <p:nvPr/>
        </p:nvSpPr>
        <p:spPr>
          <a:xfrm>
            <a:off x="692727" y="4245031"/>
            <a:ext cx="9157855" cy="738448"/>
          </a:xfrm>
          <a:prstGeom prst="rect">
            <a:avLst/>
          </a:prstGeom>
          <a:solidFill>
            <a:schemeClr val="tx2">
              <a:lumMod val="7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400" dirty="0">
              <a:solidFill>
                <a:schemeClr val="bg1"/>
              </a:solidFill>
            </a:endParaRPr>
          </a:p>
          <a:p>
            <a:pPr algn="ctr">
              <a:lnSpc>
                <a:spcPct val="90000"/>
              </a:lnSpc>
            </a:pPr>
            <a:r>
              <a:rPr lang="en-US" sz="2400" dirty="0">
                <a:solidFill>
                  <a:schemeClr val="bg1"/>
                </a:solidFill>
              </a:rPr>
              <a:t>Testing is an integral part of code development</a:t>
            </a:r>
          </a:p>
          <a:p>
            <a:pPr marL="342900" indent="-342900">
              <a:lnSpc>
                <a:spcPct val="90000"/>
              </a:lnSpc>
              <a:buFont typeface="Arial" panose="020B0604020202020204" pitchFamily="34" charset="0"/>
              <a:buChar char="•"/>
            </a:pPr>
            <a:endParaRPr lang="en-US" sz="2000" dirty="0">
              <a:solidFill>
                <a:schemeClr val="bg1"/>
              </a:solidFill>
            </a:endParaRPr>
          </a:p>
        </p:txBody>
      </p:sp>
      <p:sp>
        <p:nvSpPr>
          <p:cNvPr id="7" name="Rectangle 6">
            <a:extLst>
              <a:ext uri="{FF2B5EF4-FFF2-40B4-BE49-F238E27FC236}">
                <a16:creationId xmlns:a16="http://schemas.microsoft.com/office/drawing/2014/main" id="{6A96B5CB-C4A1-82FF-1079-853230E1CA6C}"/>
              </a:ext>
            </a:extLst>
          </p:cNvPr>
          <p:cNvSpPr/>
          <p:nvPr/>
        </p:nvSpPr>
        <p:spPr>
          <a:xfrm>
            <a:off x="692727" y="5264727"/>
            <a:ext cx="6788728" cy="516775"/>
          </a:xfrm>
          <a:prstGeom prst="rect">
            <a:avLst/>
          </a:prstGeom>
          <a:solidFill>
            <a:schemeClr val="tx2">
              <a:lumMod val="20000"/>
              <a:lumOff val="80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ysClr val="windowText" lastClr="000000"/>
                </a:solidFill>
              </a:rPr>
              <a:t>So, what is the whole fuss about testing?</a:t>
            </a:r>
          </a:p>
        </p:txBody>
      </p:sp>
      <p:sp>
        <p:nvSpPr>
          <p:cNvPr id="8" name="Rectangle 7">
            <a:extLst>
              <a:ext uri="{FF2B5EF4-FFF2-40B4-BE49-F238E27FC236}">
                <a16:creationId xmlns:a16="http://schemas.microsoft.com/office/drawing/2014/main" id="{8102D08C-52B8-4574-2A76-7728A7F6EB15}"/>
              </a:ext>
            </a:extLst>
          </p:cNvPr>
          <p:cNvSpPr/>
          <p:nvPr/>
        </p:nvSpPr>
        <p:spPr>
          <a:xfrm>
            <a:off x="692727" y="5943599"/>
            <a:ext cx="6788728" cy="720437"/>
          </a:xfrm>
          <a:prstGeom prst="rect">
            <a:avLst/>
          </a:prstGeom>
          <a:solidFill>
            <a:schemeClr val="tx2">
              <a:lumMod val="20000"/>
              <a:lumOff val="80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ysClr val="windowText" lastClr="000000"/>
                </a:solidFill>
              </a:rPr>
              <a:t>Formalization of the process intimidates people</a:t>
            </a:r>
          </a:p>
          <a:p>
            <a:pPr algn="ctr">
              <a:lnSpc>
                <a:spcPct val="90000"/>
              </a:lnSpc>
            </a:pPr>
            <a:r>
              <a:rPr lang="en-US" sz="2000" dirty="0">
                <a:solidFill>
                  <a:sysClr val="windowText" lastClr="000000"/>
                </a:solidFill>
              </a:rPr>
              <a:t>because they think of writing tests as an overhead</a:t>
            </a:r>
          </a:p>
        </p:txBody>
      </p:sp>
    </p:spTree>
    <p:extLst>
      <p:ext uri="{BB962C8B-B14F-4D97-AF65-F5344CB8AC3E}">
        <p14:creationId xmlns:p14="http://schemas.microsoft.com/office/powerpoint/2010/main" val="27883158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B1CC4F-16D6-E895-AFBC-9A514D75E691}"/>
              </a:ext>
            </a:extLst>
          </p:cNvPr>
          <p:cNvSpPr>
            <a:spLocks noGrp="1"/>
          </p:cNvSpPr>
          <p:nvPr>
            <p:ph type="title"/>
          </p:nvPr>
        </p:nvSpPr>
        <p:spPr>
          <a:xfrm>
            <a:off x="406844" y="215753"/>
            <a:ext cx="11375136" cy="914400"/>
          </a:xfrm>
        </p:spPr>
        <p:txBody>
          <a:bodyPr/>
          <a:lstStyle/>
          <a:p>
            <a:r>
              <a:rPr lang="en-US" dirty="0"/>
              <a:t>How to Think About Building Tests</a:t>
            </a:r>
          </a:p>
        </p:txBody>
      </p:sp>
      <p:grpSp>
        <p:nvGrpSpPr>
          <p:cNvPr id="16" name="Group 15">
            <a:extLst>
              <a:ext uri="{FF2B5EF4-FFF2-40B4-BE49-F238E27FC236}">
                <a16:creationId xmlns:a16="http://schemas.microsoft.com/office/drawing/2014/main" id="{D3CC4FF2-1DF2-1ADB-24C4-88350472919D}"/>
              </a:ext>
            </a:extLst>
          </p:cNvPr>
          <p:cNvGrpSpPr/>
          <p:nvPr/>
        </p:nvGrpSpPr>
        <p:grpSpPr>
          <a:xfrm>
            <a:off x="406844" y="864917"/>
            <a:ext cx="5375657" cy="1696277"/>
            <a:chOff x="718754" y="1360869"/>
            <a:chExt cx="5375657" cy="1696277"/>
          </a:xfrm>
        </p:grpSpPr>
        <p:sp>
          <p:nvSpPr>
            <p:cNvPr id="3" name="Rounded Rectangle 2">
              <a:extLst>
                <a:ext uri="{FF2B5EF4-FFF2-40B4-BE49-F238E27FC236}">
                  <a16:creationId xmlns:a16="http://schemas.microsoft.com/office/drawing/2014/main" id="{DC74BD74-D77A-B3A0-E636-1F86AC14DAC6}"/>
                </a:ext>
              </a:extLst>
            </p:cNvPr>
            <p:cNvSpPr/>
            <p:nvPr/>
          </p:nvSpPr>
          <p:spPr>
            <a:xfrm>
              <a:off x="718754" y="1360869"/>
              <a:ext cx="2046135" cy="1696277"/>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You start by thinking about what is the correct behavior</a:t>
              </a:r>
            </a:p>
          </p:txBody>
        </p:sp>
        <p:sp>
          <p:nvSpPr>
            <p:cNvPr id="9" name="Rounded Rectangle 8">
              <a:extLst>
                <a:ext uri="{FF2B5EF4-FFF2-40B4-BE49-F238E27FC236}">
                  <a16:creationId xmlns:a16="http://schemas.microsoft.com/office/drawing/2014/main" id="{1D295530-44B8-F049-1220-DD7166199FFC}"/>
                </a:ext>
              </a:extLst>
            </p:cNvPr>
            <p:cNvSpPr/>
            <p:nvPr/>
          </p:nvSpPr>
          <p:spPr>
            <a:xfrm>
              <a:off x="3092542" y="1360869"/>
              <a:ext cx="3001869" cy="1666791"/>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Next you think about how you are going to be able to tell whether the code is exhibiting correct behavior</a:t>
              </a:r>
            </a:p>
          </p:txBody>
        </p:sp>
      </p:grpSp>
    </p:spTree>
    <p:extLst>
      <p:ext uri="{BB962C8B-B14F-4D97-AF65-F5344CB8AC3E}">
        <p14:creationId xmlns:p14="http://schemas.microsoft.com/office/powerpoint/2010/main" val="37116824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B1CC4F-16D6-E895-AFBC-9A514D75E691}"/>
              </a:ext>
            </a:extLst>
          </p:cNvPr>
          <p:cNvSpPr>
            <a:spLocks noGrp="1"/>
          </p:cNvSpPr>
          <p:nvPr>
            <p:ph type="title"/>
          </p:nvPr>
        </p:nvSpPr>
        <p:spPr>
          <a:xfrm>
            <a:off x="406844" y="215753"/>
            <a:ext cx="11375136" cy="914400"/>
          </a:xfrm>
        </p:spPr>
        <p:txBody>
          <a:bodyPr/>
          <a:lstStyle/>
          <a:p>
            <a:r>
              <a:rPr lang="en-US" dirty="0"/>
              <a:t>How to Think About Building Tests</a:t>
            </a:r>
          </a:p>
        </p:txBody>
      </p:sp>
      <p:grpSp>
        <p:nvGrpSpPr>
          <p:cNvPr id="16" name="Group 15">
            <a:extLst>
              <a:ext uri="{FF2B5EF4-FFF2-40B4-BE49-F238E27FC236}">
                <a16:creationId xmlns:a16="http://schemas.microsoft.com/office/drawing/2014/main" id="{D3CC4FF2-1DF2-1ADB-24C4-88350472919D}"/>
              </a:ext>
            </a:extLst>
          </p:cNvPr>
          <p:cNvGrpSpPr/>
          <p:nvPr/>
        </p:nvGrpSpPr>
        <p:grpSpPr>
          <a:xfrm>
            <a:off x="406844" y="864917"/>
            <a:ext cx="5375657" cy="3623270"/>
            <a:chOff x="718754" y="1360869"/>
            <a:chExt cx="5375657" cy="3623270"/>
          </a:xfrm>
        </p:grpSpPr>
        <p:sp>
          <p:nvSpPr>
            <p:cNvPr id="3" name="Rounded Rectangle 2">
              <a:extLst>
                <a:ext uri="{FF2B5EF4-FFF2-40B4-BE49-F238E27FC236}">
                  <a16:creationId xmlns:a16="http://schemas.microsoft.com/office/drawing/2014/main" id="{DC74BD74-D77A-B3A0-E636-1F86AC14DAC6}"/>
                </a:ext>
              </a:extLst>
            </p:cNvPr>
            <p:cNvSpPr/>
            <p:nvPr/>
          </p:nvSpPr>
          <p:spPr>
            <a:xfrm>
              <a:off x="718754" y="1360869"/>
              <a:ext cx="2046135" cy="1696277"/>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You start by thinking about what is the correct behavior</a:t>
              </a:r>
            </a:p>
          </p:txBody>
        </p:sp>
        <p:sp>
          <p:nvSpPr>
            <p:cNvPr id="9" name="Rounded Rectangle 8">
              <a:extLst>
                <a:ext uri="{FF2B5EF4-FFF2-40B4-BE49-F238E27FC236}">
                  <a16:creationId xmlns:a16="http://schemas.microsoft.com/office/drawing/2014/main" id="{1D295530-44B8-F049-1220-DD7166199FFC}"/>
                </a:ext>
              </a:extLst>
            </p:cNvPr>
            <p:cNvSpPr/>
            <p:nvPr/>
          </p:nvSpPr>
          <p:spPr>
            <a:xfrm>
              <a:off x="3092542" y="1360869"/>
              <a:ext cx="3001869" cy="1666791"/>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Next you think about how you are going to be able to tell whether the code is exhibiting correct behavior</a:t>
              </a:r>
            </a:p>
          </p:txBody>
        </p:sp>
        <p:sp>
          <p:nvSpPr>
            <p:cNvPr id="4" name="Rounded Rectangle 3">
              <a:extLst>
                <a:ext uri="{FF2B5EF4-FFF2-40B4-BE49-F238E27FC236}">
                  <a16:creationId xmlns:a16="http://schemas.microsoft.com/office/drawing/2014/main" id="{753DC160-4EC9-B8F8-2210-4AD51C69F727}"/>
                </a:ext>
              </a:extLst>
            </p:cNvPr>
            <p:cNvSpPr/>
            <p:nvPr/>
          </p:nvSpPr>
          <p:spPr>
            <a:xfrm>
              <a:off x="718754" y="3287862"/>
              <a:ext cx="2046135" cy="1696277"/>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You also think about what would be wrong behavior</a:t>
              </a:r>
            </a:p>
          </p:txBody>
        </p:sp>
        <p:sp>
          <p:nvSpPr>
            <p:cNvPr id="13" name="Rounded Rectangle 12">
              <a:extLst>
                <a:ext uri="{FF2B5EF4-FFF2-40B4-BE49-F238E27FC236}">
                  <a16:creationId xmlns:a16="http://schemas.microsoft.com/office/drawing/2014/main" id="{8F952D7B-D792-0880-0C14-7941C8902919}"/>
                </a:ext>
              </a:extLst>
            </p:cNvPr>
            <p:cNvSpPr/>
            <p:nvPr/>
          </p:nvSpPr>
          <p:spPr>
            <a:xfrm>
              <a:off x="3000951" y="3317348"/>
              <a:ext cx="3001869" cy="1666791"/>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Next you think about how you are going to be able to tell whether the code is exhibiting correct behavior</a:t>
              </a:r>
            </a:p>
          </p:txBody>
        </p:sp>
      </p:grpSp>
    </p:spTree>
    <p:extLst>
      <p:ext uri="{BB962C8B-B14F-4D97-AF65-F5344CB8AC3E}">
        <p14:creationId xmlns:p14="http://schemas.microsoft.com/office/powerpoint/2010/main" val="29972439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B1CC4F-16D6-E895-AFBC-9A514D75E691}"/>
              </a:ext>
            </a:extLst>
          </p:cNvPr>
          <p:cNvSpPr>
            <a:spLocks noGrp="1"/>
          </p:cNvSpPr>
          <p:nvPr>
            <p:ph type="title"/>
          </p:nvPr>
        </p:nvSpPr>
        <p:spPr>
          <a:xfrm>
            <a:off x="406844" y="215753"/>
            <a:ext cx="11375136" cy="914400"/>
          </a:xfrm>
        </p:spPr>
        <p:txBody>
          <a:bodyPr/>
          <a:lstStyle/>
          <a:p>
            <a:r>
              <a:rPr lang="en-US" dirty="0"/>
              <a:t>How to Think About Building Tests</a:t>
            </a:r>
          </a:p>
        </p:txBody>
      </p:sp>
      <p:grpSp>
        <p:nvGrpSpPr>
          <p:cNvPr id="16" name="Group 15">
            <a:extLst>
              <a:ext uri="{FF2B5EF4-FFF2-40B4-BE49-F238E27FC236}">
                <a16:creationId xmlns:a16="http://schemas.microsoft.com/office/drawing/2014/main" id="{D3CC4FF2-1DF2-1ADB-24C4-88350472919D}"/>
              </a:ext>
            </a:extLst>
          </p:cNvPr>
          <p:cNvGrpSpPr/>
          <p:nvPr/>
        </p:nvGrpSpPr>
        <p:grpSpPr>
          <a:xfrm>
            <a:off x="406844" y="864917"/>
            <a:ext cx="5375657" cy="3623270"/>
            <a:chOff x="718754" y="1360869"/>
            <a:chExt cx="5375657" cy="3623270"/>
          </a:xfrm>
        </p:grpSpPr>
        <p:sp>
          <p:nvSpPr>
            <p:cNvPr id="3" name="Rounded Rectangle 2">
              <a:extLst>
                <a:ext uri="{FF2B5EF4-FFF2-40B4-BE49-F238E27FC236}">
                  <a16:creationId xmlns:a16="http://schemas.microsoft.com/office/drawing/2014/main" id="{DC74BD74-D77A-B3A0-E636-1F86AC14DAC6}"/>
                </a:ext>
              </a:extLst>
            </p:cNvPr>
            <p:cNvSpPr/>
            <p:nvPr/>
          </p:nvSpPr>
          <p:spPr>
            <a:xfrm>
              <a:off x="718754" y="1360869"/>
              <a:ext cx="2046135" cy="1696277"/>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You start by thinking about what is the correct behavior</a:t>
              </a:r>
            </a:p>
          </p:txBody>
        </p:sp>
        <p:sp>
          <p:nvSpPr>
            <p:cNvPr id="9" name="Rounded Rectangle 8">
              <a:extLst>
                <a:ext uri="{FF2B5EF4-FFF2-40B4-BE49-F238E27FC236}">
                  <a16:creationId xmlns:a16="http://schemas.microsoft.com/office/drawing/2014/main" id="{1D295530-44B8-F049-1220-DD7166199FFC}"/>
                </a:ext>
              </a:extLst>
            </p:cNvPr>
            <p:cNvSpPr/>
            <p:nvPr/>
          </p:nvSpPr>
          <p:spPr>
            <a:xfrm>
              <a:off x="3092542" y="1360869"/>
              <a:ext cx="3001869" cy="1666791"/>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Next you think about how you are going to be able to tell whether the code is exhibiting correct behavior</a:t>
              </a:r>
            </a:p>
          </p:txBody>
        </p:sp>
        <p:sp>
          <p:nvSpPr>
            <p:cNvPr id="4" name="Rounded Rectangle 3">
              <a:extLst>
                <a:ext uri="{FF2B5EF4-FFF2-40B4-BE49-F238E27FC236}">
                  <a16:creationId xmlns:a16="http://schemas.microsoft.com/office/drawing/2014/main" id="{753DC160-4EC9-B8F8-2210-4AD51C69F727}"/>
                </a:ext>
              </a:extLst>
            </p:cNvPr>
            <p:cNvSpPr/>
            <p:nvPr/>
          </p:nvSpPr>
          <p:spPr>
            <a:xfrm>
              <a:off x="718754" y="3287862"/>
              <a:ext cx="2046135" cy="1696277"/>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You also think about what would be wrong behavior</a:t>
              </a:r>
            </a:p>
          </p:txBody>
        </p:sp>
        <p:sp>
          <p:nvSpPr>
            <p:cNvPr id="13" name="Rounded Rectangle 12">
              <a:extLst>
                <a:ext uri="{FF2B5EF4-FFF2-40B4-BE49-F238E27FC236}">
                  <a16:creationId xmlns:a16="http://schemas.microsoft.com/office/drawing/2014/main" id="{8F952D7B-D792-0880-0C14-7941C8902919}"/>
                </a:ext>
              </a:extLst>
            </p:cNvPr>
            <p:cNvSpPr/>
            <p:nvPr/>
          </p:nvSpPr>
          <p:spPr>
            <a:xfrm>
              <a:off x="3000951" y="3317348"/>
              <a:ext cx="3001869" cy="1666791"/>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Next you think about how you are going to be able to tell whether the code is exhibiting correct behavior</a:t>
              </a:r>
            </a:p>
          </p:txBody>
        </p:sp>
      </p:grpSp>
      <p:sp>
        <p:nvSpPr>
          <p:cNvPr id="5" name="Rectangle 4">
            <a:extLst>
              <a:ext uri="{FF2B5EF4-FFF2-40B4-BE49-F238E27FC236}">
                <a16:creationId xmlns:a16="http://schemas.microsoft.com/office/drawing/2014/main" id="{1E5E0043-1B40-EDC2-B4EA-771685942AB6}"/>
              </a:ext>
            </a:extLst>
          </p:cNvPr>
          <p:cNvSpPr/>
          <p:nvPr/>
        </p:nvSpPr>
        <p:spPr>
          <a:xfrm>
            <a:off x="6629944" y="451896"/>
            <a:ext cx="4976506" cy="3511826"/>
          </a:xfrm>
          <a:prstGeom prst="rect">
            <a:avLst/>
          </a:prstGeom>
          <a:solidFill>
            <a:schemeClr val="tx2">
              <a:lumMod val="40000"/>
              <a:lumOff val="60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400" dirty="0">
                <a:solidFill>
                  <a:sysClr val="windowText" lastClr="000000"/>
                </a:solidFill>
              </a:rPr>
              <a:t>Let us work through an example …</a:t>
            </a:r>
          </a:p>
          <a:p>
            <a:pPr algn="ctr">
              <a:lnSpc>
                <a:spcPct val="90000"/>
              </a:lnSpc>
            </a:pPr>
            <a:endParaRPr lang="en-US" sz="2400" dirty="0">
              <a:solidFill>
                <a:sysClr val="windowText" lastClr="000000"/>
              </a:solidFill>
            </a:endParaRPr>
          </a:p>
          <a:p>
            <a:pPr marL="342900" indent="-342900">
              <a:lnSpc>
                <a:spcPct val="90000"/>
              </a:lnSpc>
              <a:buFont typeface="Arial" panose="020B0604020202020204" pitchFamily="34" charset="0"/>
              <a:buChar char="•"/>
            </a:pPr>
            <a:r>
              <a:rPr lang="en-US" sz="2000" dirty="0">
                <a:solidFill>
                  <a:sysClr val="windowText" lastClr="000000"/>
                </a:solidFill>
              </a:rPr>
              <a:t>You want a large prime number for encryption</a:t>
            </a:r>
          </a:p>
          <a:p>
            <a:pPr marL="342900" indent="-342900">
              <a:lnSpc>
                <a:spcPct val="90000"/>
              </a:lnSpc>
              <a:buFont typeface="Arial" panose="020B0604020202020204" pitchFamily="34" charset="0"/>
              <a:buChar char="•"/>
            </a:pPr>
            <a:r>
              <a:rPr lang="en-US" sz="2000" dirty="0">
                <a:solidFill>
                  <a:sysClr val="windowText" lastClr="000000"/>
                </a:solidFill>
              </a:rPr>
              <a:t>As a part of the development, you first write a function that checks if a given number is prime</a:t>
            </a:r>
          </a:p>
          <a:p>
            <a:pPr>
              <a:lnSpc>
                <a:spcPct val="90000"/>
              </a:lnSpc>
            </a:pPr>
            <a:endParaRPr lang="en-US" sz="2000" dirty="0">
              <a:solidFill>
                <a:sysClr val="windowText" lastClr="000000"/>
              </a:solidFill>
            </a:endParaRPr>
          </a:p>
          <a:p>
            <a:pPr>
              <a:lnSpc>
                <a:spcPct val="90000"/>
              </a:lnSpc>
            </a:pPr>
            <a:r>
              <a:rPr lang="en-US" sz="2000" dirty="0">
                <a:solidFill>
                  <a:sysClr val="windowText" lastClr="000000"/>
                </a:solidFill>
              </a:rPr>
              <a:t>Correct behavior: input 13 returns true, input 15 returns false</a:t>
            </a:r>
          </a:p>
          <a:p>
            <a:pPr>
              <a:lnSpc>
                <a:spcPct val="90000"/>
              </a:lnSpc>
            </a:pPr>
            <a:r>
              <a:rPr lang="en-US" sz="2000" dirty="0">
                <a:solidFill>
                  <a:sysClr val="windowText" lastClr="000000"/>
                </a:solidFill>
              </a:rPr>
              <a:t>Incorrect behavior: input 15 returns true</a:t>
            </a:r>
          </a:p>
          <a:p>
            <a:pPr algn="ctr">
              <a:lnSpc>
                <a:spcPct val="90000"/>
              </a:lnSpc>
            </a:pPr>
            <a:endParaRPr lang="en-US" sz="2000" dirty="0">
              <a:solidFill>
                <a:sysClr val="windowText" lastClr="000000"/>
              </a:solidFill>
            </a:endParaRPr>
          </a:p>
        </p:txBody>
      </p:sp>
    </p:spTree>
    <p:extLst>
      <p:ext uri="{BB962C8B-B14F-4D97-AF65-F5344CB8AC3E}">
        <p14:creationId xmlns:p14="http://schemas.microsoft.com/office/powerpoint/2010/main" val="361963574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87.2|3.4|1.7|15|27"/>
</p:tagLst>
</file>

<file path=ppt/tags/tag2.xml><?xml version="1.0" encoding="utf-8"?>
<p:tagLst xmlns:a="http://schemas.openxmlformats.org/drawingml/2006/main" xmlns:r="http://schemas.openxmlformats.org/officeDocument/2006/relationships" xmlns:p="http://schemas.openxmlformats.org/presentationml/2006/main">
  <p:tag name="TIMING" val="|87.2|3.4|1.7|15|27"/>
</p:tagLst>
</file>

<file path=ppt/tags/tag3.xml><?xml version="1.0" encoding="utf-8"?>
<p:tagLst xmlns:a="http://schemas.openxmlformats.org/drawingml/2006/main" xmlns:r="http://schemas.openxmlformats.org/officeDocument/2006/relationships" xmlns:p="http://schemas.openxmlformats.org/presentationml/2006/main">
  <p:tag name="TIMING" val="|102|13.3"/>
</p:tagLst>
</file>

<file path=ppt/tags/tag4.xml><?xml version="1.0" encoding="utf-8"?>
<p:tagLst xmlns:a="http://schemas.openxmlformats.org/drawingml/2006/main" xmlns:r="http://schemas.openxmlformats.org/officeDocument/2006/relationships" xmlns:p="http://schemas.openxmlformats.org/presentationml/2006/main">
  <p:tag name="TIMING" val="|102|13.3"/>
</p:tagLst>
</file>

<file path=ppt/tags/tag5.xml><?xml version="1.0" encoding="utf-8"?>
<p:tagLst xmlns:a="http://schemas.openxmlformats.org/drawingml/2006/main" xmlns:r="http://schemas.openxmlformats.org/officeDocument/2006/relationships" xmlns:p="http://schemas.openxmlformats.org/presentationml/2006/main">
  <p:tag name="TIMING" val="|102|13.3"/>
</p:tagLst>
</file>

<file path=ppt/tags/tag6.xml><?xml version="1.0" encoding="utf-8"?>
<p:tagLst xmlns:a="http://schemas.openxmlformats.org/drawingml/2006/main" xmlns:r="http://schemas.openxmlformats.org/officeDocument/2006/relationships" xmlns:p="http://schemas.openxmlformats.org/presentationml/2006/main">
  <p:tag name="TIMING" val="|102|13.3"/>
</p:tagLst>
</file>

<file path=ppt/tags/tag7.xml><?xml version="1.0" encoding="utf-8"?>
<p:tagLst xmlns:a="http://schemas.openxmlformats.org/drawingml/2006/main" xmlns:r="http://schemas.openxmlformats.org/officeDocument/2006/relationships" xmlns:p="http://schemas.openxmlformats.org/presentationml/2006/main">
  <p:tag name="TIMING" val="|102|13.3"/>
</p:tagLst>
</file>

<file path=ppt/tags/tag8.xml><?xml version="1.0" encoding="utf-8"?>
<p:tagLst xmlns:a="http://schemas.openxmlformats.org/drawingml/2006/main" xmlns:r="http://schemas.openxmlformats.org/officeDocument/2006/relationships" xmlns:p="http://schemas.openxmlformats.org/presentationml/2006/main">
  <p:tag name="TIMING" val="|25.8|7|19.3|5.6|9|17.8|16.3|3.9|16.6|0.7"/>
</p:tagLst>
</file>

<file path=ppt/theme/theme1.xml><?xml version="1.0" encoding="utf-8"?>
<a:theme xmlns:a="http://schemas.openxmlformats.org/drawingml/2006/main" name="Presentations (Wide Screen)">
  <a:themeElements>
    <a:clrScheme name="ECP 171103 final">
      <a:dk1>
        <a:sysClr val="windowText" lastClr="000000"/>
      </a:dk1>
      <a:lt1>
        <a:sysClr val="window" lastClr="FFFFFF"/>
      </a:lt1>
      <a:dk2>
        <a:srgbClr val="266093"/>
      </a:dk2>
      <a:lt2>
        <a:srgbClr val="FFFFFF"/>
      </a:lt2>
      <a:accent1>
        <a:srgbClr val="2A75BB"/>
      </a:accent1>
      <a:accent2>
        <a:srgbClr val="84B641"/>
      </a:accent2>
      <a:accent3>
        <a:srgbClr val="43B1E5"/>
      </a:accent3>
      <a:accent4>
        <a:srgbClr val="D13940"/>
      </a:accent4>
      <a:accent5>
        <a:srgbClr val="C39C2F"/>
      </a:accent5>
      <a:accent6>
        <a:srgbClr val="7F7F7F"/>
      </a:accent6>
      <a:hlink>
        <a:srgbClr val="A03123"/>
      </a:hlink>
      <a:folHlink>
        <a:srgbClr val="00000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solidFill>
        <a:ln>
          <a:noFill/>
        </a:ln>
        <a:effectLst>
          <a:outerShdw blurRad="44450" dist="27940" dir="5400000" algn="ctr">
            <a:srgbClr val="000000">
              <a:alpha val="32000"/>
            </a:srgbClr>
          </a:outerShdw>
        </a:effectLst>
      </a:spPr>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defPPr algn="ctr">
          <a:lnSpc>
            <a:spcPct val="90000"/>
          </a:lnSpc>
          <a:defRPr sz="2000" dirty="0">
            <a:solidFill>
              <a:schemeClr val="bg1"/>
            </a:solidFill>
          </a:defRPr>
        </a:defPPr>
      </a:lstStyle>
    </a:spDef>
    <a:txDef>
      <a:spPr>
        <a:noFill/>
      </a:spPr>
      <a:bodyPr wrap="square" lIns="118872" tIns="91440" rIns="118872" bIns="91440" rtlCol="0" anchor="ctr" anchorCtr="0">
        <a:spAutoFit/>
      </a:bodyPr>
      <a:lstStyle>
        <a:defPPr algn="l">
          <a:lnSpc>
            <a:spcPct val="90000"/>
          </a:lnSpc>
          <a:defRPr dirty="0" smtClean="0"/>
        </a:defPPr>
      </a:lstStyle>
    </a:txDef>
  </a:objectDefaults>
  <a:extraClrSchemeLst/>
  <a:extLst>
    <a:ext uri="{05A4C25C-085E-4340-85A3-A5531E510DB2}">
      <thm15:themeFamily xmlns:thm15="http://schemas.microsoft.com/office/thememl/2012/main" name="ECP_PowerPointTemplate-v1.0_20171106" id="{82BFD86B-8FF4-4B2C-AD68-5655622D7E2C}" vid="{C92328A0-5FA1-40E2-AE72-E588ED49ADD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565464437F680748A68B85EB6594EA7D" ma:contentTypeVersion="0" ma:contentTypeDescription="Create a new document." ma:contentTypeScope="" ma:versionID="fe3f4dd58d5914c51cfc6deaa8ad845c">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50EC660-24D0-43A0-AE5E-E274115E726B}">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www.w3.org/XML/1998/namespace"/>
    <ds:schemaRef ds:uri="http://purl.org/dc/dcmitype/"/>
    <ds:schemaRef ds:uri="http://schemas.microsoft.com/office/infopath/2007/PartnerControls"/>
  </ds:schemaRefs>
</ds:datastoreItem>
</file>

<file path=customXml/itemProps2.xml><?xml version="1.0" encoding="utf-8"?>
<ds:datastoreItem xmlns:ds="http://schemas.openxmlformats.org/officeDocument/2006/customXml" ds:itemID="{E8DB7DEB-074E-4EE8-9B6E-FD277323109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3.xml><?xml version="1.0" encoding="utf-8"?>
<ds:datastoreItem xmlns:ds="http://schemas.openxmlformats.org/officeDocument/2006/customXml" ds:itemID="{19E20559-B232-4371-8690-E3D8007EDB8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ECP_PowerPoint_Template-v1.0_20171106</Template>
  <TotalTime>3013</TotalTime>
  <Words>5204</Words>
  <Application>Microsoft Macintosh PowerPoint</Application>
  <PresentationFormat>Custom</PresentationFormat>
  <Paragraphs>567</Paragraphs>
  <Slides>51</Slides>
  <Notes>33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51</vt:i4>
      </vt:variant>
    </vt:vector>
  </HeadingPairs>
  <TitlesOfParts>
    <vt:vector size="56" baseType="lpstr">
      <vt:lpstr>Arial</vt:lpstr>
      <vt:lpstr>Arial Black</vt:lpstr>
      <vt:lpstr>Calibri</vt:lpstr>
      <vt:lpstr>Wingdings</vt:lpstr>
      <vt:lpstr>Presentations (Wide Screen)</vt:lpstr>
      <vt:lpstr>Software Testing and Verification</vt:lpstr>
      <vt:lpstr>License, Citation and Acknowledgements</vt:lpstr>
      <vt:lpstr>What is Testing</vt:lpstr>
      <vt:lpstr>What is Testing</vt:lpstr>
      <vt:lpstr>What is Testing</vt:lpstr>
      <vt:lpstr>What is Testing</vt:lpstr>
      <vt:lpstr>How to Think About Building Tests</vt:lpstr>
      <vt:lpstr>How to Think About Building Tests</vt:lpstr>
      <vt:lpstr>How to Think About Building Tests</vt:lpstr>
      <vt:lpstr>How to Think About Building Tests</vt:lpstr>
      <vt:lpstr>How to Think About Building Tests</vt:lpstr>
      <vt:lpstr>How to Think About Building Tests</vt:lpstr>
      <vt:lpstr>How to Think About Building Tests</vt:lpstr>
      <vt:lpstr>How to Think About Building Tests</vt:lpstr>
      <vt:lpstr>Types of Tests</vt:lpstr>
      <vt:lpstr>Types of Tests</vt:lpstr>
      <vt:lpstr>Classes of Tests</vt:lpstr>
      <vt:lpstr>Test Driven Development</vt:lpstr>
      <vt:lpstr>What is Continuous Integration (CI)</vt:lpstr>
      <vt:lpstr>CI Components</vt:lpstr>
      <vt:lpstr>Test Driven Development vs. Automated Testing vs. CI</vt:lpstr>
      <vt:lpstr>Examples…</vt:lpstr>
      <vt:lpstr>What can make CI difficult</vt:lpstr>
      <vt:lpstr>CI Resources (Where do jobs run?)</vt:lpstr>
      <vt:lpstr>Examples…</vt:lpstr>
      <vt:lpstr>Getting started with CI</vt:lpstr>
      <vt:lpstr>Getting started with CI: </vt:lpstr>
      <vt:lpstr>Getting started with GitHub Actions: </vt:lpstr>
      <vt:lpstr>github.com</vt:lpstr>
      <vt:lpstr>GitHub Actions – results of workflow test runs</vt:lpstr>
      <vt:lpstr>GitHub Pull Request Status Indicators</vt:lpstr>
      <vt:lpstr>What is CI Good For</vt:lpstr>
      <vt:lpstr>Building a Test-suite</vt:lpstr>
      <vt:lpstr>Building a Test-suite</vt:lpstr>
      <vt:lpstr>Building a Test-suite</vt:lpstr>
      <vt:lpstr>Example – Shock Hydrodynamics with Adaptive Mesh Refinement</vt:lpstr>
      <vt:lpstr>Example – Shock Hydrodynamics with Adaptive Mesh Refinement</vt:lpstr>
      <vt:lpstr>Step 1 – Equation of State</vt:lpstr>
      <vt:lpstr>Step 1 – Equation of State</vt:lpstr>
      <vt:lpstr>Step 2 – Mesh</vt:lpstr>
      <vt:lpstr>Step 2 – Mesh</vt:lpstr>
      <vt:lpstr>Step 3 – Hydrodynamics</vt:lpstr>
      <vt:lpstr>Step  4:  AMR</vt:lpstr>
      <vt:lpstr>Step  4:  AMR</vt:lpstr>
      <vt:lpstr>Step  4:  AMR</vt:lpstr>
      <vt:lpstr>PowerPoint Presentation</vt:lpstr>
      <vt:lpstr>How to build your test suite?</vt:lpstr>
      <vt:lpstr>How do we determine what tests are needed?</vt:lpstr>
      <vt:lpstr>Good Rules of Thumb</vt:lpstr>
      <vt:lpstr>Summary</vt:lpstr>
      <vt:lpstr>Resources</vt:lpstr>
    </vt:vector>
  </TitlesOfParts>
  <Company>ORNL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Challenges of Exascale Computing</dc:title>
  <dc:creator>Bernholdt, David E.</dc:creator>
  <cp:lastModifiedBy>Anshu</cp:lastModifiedBy>
  <cp:revision>402</cp:revision>
  <cp:lastPrinted>2017-11-02T18:35:01Z</cp:lastPrinted>
  <dcterms:created xsi:type="dcterms:W3CDTF">2018-11-06T17:28:56Z</dcterms:created>
  <dcterms:modified xsi:type="dcterms:W3CDTF">2024-06-12T20:11:27Z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0x010100565464437F680748A68B85EB6594EA7D</vt:lpwstr>
  </property>
</Properties>
</file>